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6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4" r:id="rId19"/>
    <p:sldId id="275" r:id="rId20"/>
    <p:sldId id="319" r:id="rId21"/>
    <p:sldId id="276" r:id="rId22"/>
    <p:sldId id="277" r:id="rId23"/>
    <p:sldId id="278" r:id="rId24"/>
    <p:sldId id="279" r:id="rId25"/>
    <p:sldId id="280" r:id="rId26"/>
    <p:sldId id="281" r:id="rId27"/>
    <p:sldId id="282" r:id="rId28"/>
    <p:sldId id="284" r:id="rId29"/>
    <p:sldId id="285" r:id="rId30"/>
    <p:sldId id="286" r:id="rId31"/>
    <p:sldId id="287" r:id="rId32"/>
    <p:sldId id="283" r:id="rId33"/>
    <p:sldId id="273"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5" r:id="rId50"/>
    <p:sldId id="304" r:id="rId51"/>
    <p:sldId id="306" r:id="rId52"/>
    <p:sldId id="303" r:id="rId53"/>
    <p:sldId id="307" r:id="rId54"/>
    <p:sldId id="308" r:id="rId55"/>
    <p:sldId id="309" r:id="rId56"/>
    <p:sldId id="310" r:id="rId57"/>
    <p:sldId id="312" r:id="rId58"/>
    <p:sldId id="311" r:id="rId59"/>
    <p:sldId id="313" r:id="rId60"/>
    <p:sldId id="314" r:id="rId61"/>
    <p:sldId id="315" r:id="rId62"/>
    <p:sldId id="316" r:id="rId63"/>
    <p:sldId id="317" r:id="rId64"/>
    <p:sldId id="320" r:id="rId65"/>
    <p:sldId id="318"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p:cViewPr>
        <p:scale>
          <a:sx n="124" d="100"/>
          <a:sy n="124" d="100"/>
        </p:scale>
        <p:origin x="-114" y="2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423E2E-EE0E-4D96-8574-DB68C3116368}" type="datetimeFigureOut">
              <a:rPr lang="en-US" smtClean="0"/>
              <a:t>6/23/2017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4B0F00-BC99-4D47-B554-4585D4481FE7}" type="slidenum">
              <a:rPr lang="en-US" smtClean="0"/>
              <a:t>‹#›</a:t>
            </a:fld>
            <a:endParaRPr lang="en-US"/>
          </a:p>
        </p:txBody>
      </p:sp>
    </p:spTree>
    <p:extLst>
      <p:ext uri="{BB962C8B-B14F-4D97-AF65-F5344CB8AC3E}">
        <p14:creationId xmlns:p14="http://schemas.microsoft.com/office/powerpoint/2010/main" val="4278229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naming </a:t>
            </a:r>
            <a:r>
              <a:rPr lang="en-US" dirty="0" err="1" smtClean="0"/>
              <a:t>convertion</a:t>
            </a:r>
            <a:r>
              <a:rPr lang="en-US" dirty="0" smtClean="0"/>
              <a:t>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21</a:t>
            </a:fld>
            <a:endParaRPr lang="en-US"/>
          </a:p>
        </p:txBody>
      </p:sp>
    </p:spTree>
    <p:extLst>
      <p:ext uri="{BB962C8B-B14F-4D97-AF65-F5344CB8AC3E}">
        <p14:creationId xmlns:p14="http://schemas.microsoft.com/office/powerpoint/2010/main" val="1333317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can anyone tell me what happens when you refer</a:t>
            </a:r>
            <a:r>
              <a:rPr lang="en-US" baseline="0" dirty="0" smtClean="0"/>
              <a:t> to an index outside the boundaries? Don’t wait for me to tell find out for yourself.</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40</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anyone tell me what is the flaw in this program.</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41</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anyone tell me what is the flaw in this program.</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43</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anyone tell me what is the flaw in this program.</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44</a:t>
            </a:fld>
            <a:endParaRPr lang="en-US"/>
          </a:p>
        </p:txBody>
      </p:sp>
    </p:spTree>
    <p:extLst>
      <p:ext uri="{BB962C8B-B14F-4D97-AF65-F5344CB8AC3E}">
        <p14:creationId xmlns:p14="http://schemas.microsoft.com/office/powerpoint/2010/main" val="41524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exercises</a:t>
            </a:r>
            <a:r>
              <a:rPr lang="en-US" baseline="0" dirty="0" smtClean="0"/>
              <a:t> to this</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26</a:t>
            </a:fld>
            <a:endParaRPr lang="en-US"/>
          </a:p>
        </p:txBody>
      </p:sp>
    </p:spTree>
    <p:extLst>
      <p:ext uri="{BB962C8B-B14F-4D97-AF65-F5344CB8AC3E}">
        <p14:creationId xmlns:p14="http://schemas.microsoft.com/office/powerpoint/2010/main" val="276752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27</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28</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29</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30</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exercise after this</a:t>
            </a:r>
          </a:p>
          <a:p>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31</a:t>
            </a:fld>
            <a:endParaRPr lang="en-US"/>
          </a:p>
        </p:txBody>
      </p:sp>
    </p:spTree>
    <p:extLst>
      <p:ext uri="{BB962C8B-B14F-4D97-AF65-F5344CB8AC3E}">
        <p14:creationId xmlns:p14="http://schemas.microsoft.com/office/powerpoint/2010/main" val="122344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after this a slide</a:t>
            </a:r>
            <a:r>
              <a:rPr lang="en-US" baseline="0" dirty="0" smtClean="0"/>
              <a:t> about always </a:t>
            </a:r>
            <a:r>
              <a:rPr lang="en-US" baseline="0" dirty="0" err="1" smtClean="0"/>
              <a:t>refering</a:t>
            </a:r>
            <a:r>
              <a:rPr lang="en-US" baseline="0" dirty="0" smtClean="0"/>
              <a:t> to the documentation.</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35</a:t>
            </a:fld>
            <a:endParaRPr lang="en-US"/>
          </a:p>
        </p:txBody>
      </p:sp>
    </p:spTree>
    <p:extLst>
      <p:ext uri="{BB962C8B-B14F-4D97-AF65-F5344CB8AC3E}">
        <p14:creationId xmlns:p14="http://schemas.microsoft.com/office/powerpoint/2010/main" val="1022933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can anyone tell me what happens when you refer</a:t>
            </a:r>
            <a:r>
              <a:rPr lang="en-US" baseline="0" dirty="0" smtClean="0"/>
              <a:t> to an index outside the boundaries? Don’t wait for me to tell find out for yourself.</a:t>
            </a:r>
            <a:endParaRPr lang="en-US" dirty="0"/>
          </a:p>
        </p:txBody>
      </p:sp>
      <p:sp>
        <p:nvSpPr>
          <p:cNvPr id="4" name="Slide Number Placeholder 3"/>
          <p:cNvSpPr>
            <a:spLocks noGrp="1"/>
          </p:cNvSpPr>
          <p:nvPr>
            <p:ph type="sldNum" sz="quarter" idx="10"/>
          </p:nvPr>
        </p:nvSpPr>
        <p:spPr/>
        <p:txBody>
          <a:bodyPr/>
          <a:lstStyle/>
          <a:p>
            <a:fld id="{9E4B0F00-BC99-4D47-B554-4585D4481FE7}" type="slidenum">
              <a:rPr lang="en-US" smtClean="0"/>
              <a:t>38</a:t>
            </a:fld>
            <a:endParaRPr lang="en-US"/>
          </a:p>
        </p:txBody>
      </p:sp>
    </p:spTree>
    <p:extLst>
      <p:ext uri="{BB962C8B-B14F-4D97-AF65-F5344CB8AC3E}">
        <p14:creationId xmlns:p14="http://schemas.microsoft.com/office/powerpoint/2010/main" val="41524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p>
            <a:fld id="{B19964ED-CC8D-4A38-AA22-5DF25040298D}" type="datetimeFigureOut">
              <a:rPr lang="en-US" smtClean="0"/>
              <a:t>6/23/2017</a:t>
            </a:fld>
            <a:endParaRPr lang="en-US"/>
          </a:p>
        </p:txBody>
      </p:sp>
      <p:sp>
        <p:nvSpPr>
          <p:cNvPr id="8" name="Slide Number Placeholder 7"/>
          <p:cNvSpPr>
            <a:spLocks noGrp="1"/>
          </p:cNvSpPr>
          <p:nvPr>
            <p:ph type="sldNum" sz="quarter" idx="11"/>
          </p:nvPr>
        </p:nvSpPr>
        <p:spPr/>
        <p:txBody>
          <a:bodyPr/>
          <a:lstStyle/>
          <a:p>
            <a:fld id="{A8122332-704E-422B-A625-05384765DFA6}" type="slidenum">
              <a:rPr lang="en-US" smtClean="0"/>
              <a:t>‹#›</a:t>
            </a:fld>
            <a:endParaRPr lang="en-US"/>
          </a:p>
        </p:txBody>
      </p:sp>
      <p:sp>
        <p:nvSpPr>
          <p:cNvPr id="9" name="Footer Placeholder 8"/>
          <p:cNvSpPr>
            <a:spLocks noGrp="1"/>
          </p:cNvSpPr>
          <p:nvPr>
            <p:ph type="ftr" sz="quarter" idx="12"/>
          </p:nvPr>
        </p:nvSpPr>
        <p:spPr/>
        <p:txBody>
          <a:bodyPr/>
          <a:lstStyle/>
          <a:p>
            <a:endParaRPr lang="en-US" dirty="0"/>
          </a:p>
        </p:txBody>
      </p:sp>
      <p:sp>
        <p:nvSpPr>
          <p:cNvPr id="4" name="TextBox 3"/>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964ED-CC8D-4A38-AA22-5DF25040298D}"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22332-704E-422B-A625-05384765DFA6}" type="slidenum">
              <a:rPr lang="en-US" smtClean="0"/>
              <a:t>‹#›</a:t>
            </a:fld>
            <a:endParaRPr lang="en-US"/>
          </a:p>
        </p:txBody>
      </p:sp>
      <p:sp>
        <p:nvSpPr>
          <p:cNvPr id="7" name="TextBox 6"/>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19964ED-CC8D-4A38-AA22-5DF25040298D}"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22332-704E-422B-A625-05384765DFA6}"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extBox 9"/>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19964ED-CC8D-4A38-AA22-5DF25040298D}" type="datetimeFigureOut">
              <a:rPr lang="en-US" smtClean="0"/>
              <a:t>6/23/2017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122332-704E-422B-A625-05384765DFA6}"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9964ED-CC8D-4A38-AA22-5DF25040298D}" type="datetimeFigureOut">
              <a:rPr lang="en-US" smtClean="0"/>
              <a:t>6/23/2017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122332-704E-422B-A625-05384765DFA6}" type="slidenum">
              <a:rPr lang="en-US" smtClean="0"/>
              <a:t>‹#›</a:t>
            </a:fld>
            <a:endParaRPr lang="en-US"/>
          </a:p>
        </p:txBody>
      </p:sp>
      <p:sp>
        <p:nvSpPr>
          <p:cNvPr id="6" name="TextBox 5"/>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964ED-CC8D-4A38-AA22-5DF25040298D}" type="datetimeFigureOut">
              <a:rPr lang="en-US" smtClean="0"/>
              <a:t>6/23/2017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964ED-CC8D-4A38-AA22-5DF25040298D}"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964ED-CC8D-4A38-AA22-5DF25040298D}"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22332-704E-422B-A625-05384765DFA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B19964ED-CC8D-4A38-AA22-5DF25040298D}" type="datetimeFigureOut">
              <a:rPr lang="en-US" smtClean="0"/>
              <a:t>6/23/2017</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A8122332-704E-422B-A625-05384765DFA6}"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a:p>
        </p:txBody>
      </p:sp>
      <p:sp>
        <p:nvSpPr>
          <p:cNvPr id="9" name="TextBox 8"/>
          <p:cNvSpPr txBox="1"/>
          <p:nvPr userDrawn="1"/>
        </p:nvSpPr>
        <p:spPr>
          <a:xfrm>
            <a:off x="0" y="6477000"/>
            <a:ext cx="1752600" cy="369332"/>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24</a:t>
            </a:r>
            <a:r>
              <a:rPr lang="en-US" baseline="0" dirty="0" smtClean="0">
                <a:latin typeface="Consolas" panose="020B0609020204030204" pitchFamily="49" charset="0"/>
                <a:cs typeface="Consolas" panose="020B0609020204030204" pitchFamily="49" charset="0"/>
              </a:rPr>
              <a:t> June 2017</a:t>
            </a:r>
            <a:endParaRPr lang="en-US" dirty="0">
              <a:latin typeface="Consolas" panose="020B0609020204030204" pitchFamily="49" charset="0"/>
              <a:cs typeface="Consolas" panose="020B0609020204030204" pitchFamily="49" charset="0"/>
            </a:endParaRPr>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ython.org/doc/essays/blur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github.com/CS2103AUG2016-T09-C3/main"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interactivepython.org/courselib/static/pythonds/Introduction/WhatIsProgramming.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python-guide-pt-br.readthedocs.io/en/latest/" TargetMode="External"/><Relationship Id="rId7" Type="http://schemas.openxmlformats.org/officeDocument/2006/relationships/hyperlink" Target="http://guidetodatamining.com/" TargetMode="External"/><Relationship Id="rId2" Type="http://schemas.openxmlformats.org/officeDocument/2006/relationships/hyperlink" Target="https://www.tutorialspoint.com/python/index.htm" TargetMode="External"/><Relationship Id="rId1" Type="http://schemas.openxmlformats.org/officeDocument/2006/relationships/slideLayout" Target="../slideLayouts/slideLayout2.xml"/><Relationship Id="rId6" Type="http://schemas.openxmlformats.org/officeDocument/2006/relationships/hyperlink" Target="https://docs.djangoproject.com/en/1.11/intro/" TargetMode="External"/><Relationship Id="rId5" Type="http://schemas.openxmlformats.org/officeDocument/2006/relationships/hyperlink" Target="https://github.com/cardboardcode/pcc" TargetMode="External"/><Relationship Id="rId4" Type="http://schemas.openxmlformats.org/officeDocument/2006/relationships/hyperlink" Target="https://docs.python.org/3/"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tapas.io/series/Grumpy-Codes" TargetMode="External"/><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0"/>
            <a:ext cx="8458200" cy="2595025"/>
          </a:xfrm>
        </p:spPr>
        <p:txBody>
          <a:bodyPr/>
          <a:lstStyle/>
          <a:p>
            <a:r>
              <a:rPr lang="en-US" dirty="0" smtClean="0">
                <a:solidFill>
                  <a:srgbClr val="FFFF00"/>
                </a:solidFill>
                <a:latin typeface="Consolas" panose="020B0609020204030204" pitchFamily="49" charset="0"/>
                <a:cs typeface="Consolas" panose="020B0609020204030204" pitchFamily="49" charset="0"/>
              </a:rPr>
              <a:t>Python</a:t>
            </a:r>
            <a:r>
              <a:rPr lang="en-US" dirty="0" smtClean="0">
                <a:latin typeface="Consolas" panose="020B0609020204030204" pitchFamily="49" charset="0"/>
                <a:cs typeface="Consolas" panose="020B0609020204030204" pitchFamily="49" charset="0"/>
              </a:rPr>
              <a:t> Confidence Course</a:t>
            </a:r>
            <a:endParaRPr lang="en-US" dirty="0">
              <a:latin typeface="Consolas" panose="020B0609020204030204" pitchFamily="49" charset="0"/>
              <a:cs typeface="Consolas" panose="020B0609020204030204" pitchFamily="49" charset="0"/>
            </a:endParaRPr>
          </a:p>
        </p:txBody>
      </p:sp>
      <p:sp>
        <p:nvSpPr>
          <p:cNvPr id="3" name="Subtitle 2"/>
          <p:cNvSpPr>
            <a:spLocks noGrp="1"/>
          </p:cNvSpPr>
          <p:nvPr>
            <p:ph type="subTitle" idx="1"/>
          </p:nvPr>
        </p:nvSpPr>
        <p:spPr>
          <a:xfrm>
            <a:off x="6705600" y="6285684"/>
            <a:ext cx="7315200" cy="1144632"/>
          </a:xfrm>
        </p:spPr>
        <p:txBody>
          <a:bodyPr/>
          <a:lstStyle/>
          <a:p>
            <a:r>
              <a:rPr lang="en-US" dirty="0" smtClean="0">
                <a:latin typeface="Consolas" panose="020B0609020204030204" pitchFamily="49" charset="0"/>
                <a:cs typeface="Consolas" panose="020B0609020204030204" pitchFamily="49" charset="0"/>
              </a:rPr>
              <a:t>By </a:t>
            </a:r>
            <a:r>
              <a:rPr lang="en-US" dirty="0" err="1" smtClean="0">
                <a:latin typeface="Consolas" panose="020B0609020204030204" pitchFamily="49" charset="0"/>
                <a:cs typeface="Consolas" panose="020B0609020204030204" pitchFamily="49" charset="0"/>
              </a:rPr>
              <a:t>Bey</a:t>
            </a:r>
            <a:r>
              <a:rPr lang="en-US" dirty="0" smtClean="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Hao</a:t>
            </a:r>
            <a:r>
              <a:rPr lang="en-US" dirty="0" smtClean="0">
                <a:latin typeface="Consolas" panose="020B0609020204030204" pitchFamily="49" charset="0"/>
                <a:cs typeface="Consolas" panose="020B0609020204030204" pitchFamily="49" charset="0"/>
              </a:rPr>
              <a:t> Yun</a:t>
            </a:r>
            <a:endParaRPr lang="en-US"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2696" t="3335" r="32819" b="2207"/>
          <a:stretch/>
        </p:blipFill>
        <p:spPr>
          <a:xfrm rot="21413444">
            <a:off x="4148845" y="2938841"/>
            <a:ext cx="914400" cy="1280160"/>
          </a:xfrm>
          <a:prstGeom prst="rect">
            <a:avLst/>
          </a:prstGeom>
          <a:effectLst>
            <a:outerShdw blurRad="50800" dist="38100" dir="2700000" sx="106000" sy="106000" algn="tl" rotWithShape="0">
              <a:prstClr val="black">
                <a:alpha val="40000"/>
              </a:prstClr>
            </a:outerShdw>
          </a:effectLst>
        </p:spPr>
      </p:pic>
    </p:spTree>
    <p:extLst>
      <p:ext uri="{BB962C8B-B14F-4D97-AF65-F5344CB8AC3E}">
        <p14:creationId xmlns:p14="http://schemas.microsoft.com/office/powerpoint/2010/main" val="4125599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315200" cy="1154097"/>
          </a:xfrm>
        </p:spPr>
        <p:txBody>
          <a:bodyPr/>
          <a:lstStyle/>
          <a:p>
            <a:r>
              <a:rPr lang="en-US" dirty="0" smtClean="0">
                <a:solidFill>
                  <a:srgbClr val="FF5050"/>
                </a:solidFill>
              </a:rPr>
              <a:t>Who Uses Python?</a:t>
            </a:r>
            <a:endParaRPr lang="en-US" dirty="0">
              <a:solidFill>
                <a:srgbClr val="FF5050"/>
              </a:solidFill>
            </a:endParaRPr>
          </a:p>
        </p:txBody>
      </p:sp>
      <p:pic>
        <p:nvPicPr>
          <p:cNvPr id="4" name="Picture 2" descr="Image result for youtub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189960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ndustrial light and magic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4132" y="1717039"/>
            <a:ext cx="1584326" cy="15843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encrypted-tbn0.gstatic.com/images?q=tbn:ANd9GcQ80fipT7SqzQrlKAHfOBfh1cL0GYN5cg1fj-wd-BFzKyGtslgy6Ltm0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255" y="1899602"/>
            <a:ext cx="9429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HP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0440" y="1719262"/>
            <a:ext cx="1560830" cy="15608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minecraft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1" y="3803334"/>
            <a:ext cx="1501138" cy="15011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eve-online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1870" y="3439477"/>
            <a:ext cx="2228850" cy="2228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d-link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90720" y="3803334"/>
            <a:ext cx="1605278" cy="16052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https://media-www-battlefieldwebcore.spark.ea.com/content/battlefield-portal/en_US/games/battlefield-2/_jcr_content/par/productdetailpage/boxArt.img.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9628" y="3351848"/>
            <a:ext cx="1703166" cy="240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470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848600" cy="1154097"/>
          </a:xfrm>
        </p:spPr>
        <p:txBody>
          <a:bodyPr>
            <a:normAutofit/>
          </a:bodyPr>
          <a:lstStyle/>
          <a:p>
            <a:r>
              <a:rPr lang="en-US" dirty="0" smtClean="0">
                <a:solidFill>
                  <a:srgbClr val="FF5050"/>
                </a:solidFill>
              </a:rPr>
              <a:t>And of course...</a:t>
            </a:r>
            <a:r>
              <a:rPr lang="en-US" dirty="0" smtClean="0"/>
              <a:t> </a:t>
            </a:r>
            <a:endParaRPr lang="en-US" dirty="0"/>
          </a:p>
        </p:txBody>
      </p:sp>
      <p:pic>
        <p:nvPicPr>
          <p:cNvPr id="4" name="Picture 2" descr="Image result for googl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88730"/>
            <a:ext cx="4886325"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1329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52600"/>
            <a:ext cx="8077200" cy="2394012"/>
          </a:xfrm>
        </p:spPr>
        <p:txBody>
          <a:bodyPr>
            <a:normAutofit/>
          </a:bodyPr>
          <a:lstStyle/>
          <a:p>
            <a:r>
              <a:rPr lang="en-US" sz="3200" dirty="0" smtClean="0">
                <a:solidFill>
                  <a:srgbClr val="FF5050"/>
                </a:solidFill>
              </a:rPr>
              <a:t>Therefore, it is a language which is</a:t>
            </a:r>
            <a:r>
              <a:rPr lang="en-US" sz="3200" dirty="0" smtClean="0"/>
              <a:t> </a:t>
            </a:r>
            <a:r>
              <a:rPr lang="en-US" sz="3200" dirty="0" smtClean="0">
                <a:solidFill>
                  <a:srgbClr val="FFFF00"/>
                </a:solidFill>
              </a:rPr>
              <a:t>easy-to-learn</a:t>
            </a:r>
            <a:r>
              <a:rPr lang="en-US" sz="3200" dirty="0" smtClean="0"/>
              <a:t> </a:t>
            </a:r>
            <a:r>
              <a:rPr lang="en-US" sz="3200" dirty="0" smtClean="0">
                <a:solidFill>
                  <a:srgbClr val="FF5050"/>
                </a:solidFill>
              </a:rPr>
              <a:t>and</a:t>
            </a:r>
            <a:r>
              <a:rPr lang="en-US" sz="3200" dirty="0" smtClean="0"/>
              <a:t> </a:t>
            </a:r>
            <a:r>
              <a:rPr lang="en-US" sz="3200" dirty="0" smtClean="0">
                <a:solidFill>
                  <a:srgbClr val="FFFF00"/>
                </a:solidFill>
              </a:rPr>
              <a:t>widely-used</a:t>
            </a:r>
            <a:r>
              <a:rPr lang="en-US" sz="3200" dirty="0" smtClean="0"/>
              <a:t>.</a:t>
            </a:r>
            <a:endParaRPr lang="en-US" sz="3200" dirty="0"/>
          </a:p>
        </p:txBody>
      </p:sp>
    </p:spTree>
    <p:extLst>
      <p:ext uri="{BB962C8B-B14F-4D97-AF65-F5344CB8AC3E}">
        <p14:creationId xmlns:p14="http://schemas.microsoft.com/office/powerpoint/2010/main" val="903278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t>What is Python?</a:t>
            </a:r>
            <a:endParaRPr lang="en-US" dirty="0"/>
          </a:p>
        </p:txBody>
      </p:sp>
      <p:sp>
        <p:nvSpPr>
          <p:cNvPr id="3" name="Content Placeholder 2"/>
          <p:cNvSpPr>
            <a:spLocks noGrp="1"/>
          </p:cNvSpPr>
          <p:nvPr>
            <p:ph idx="1"/>
          </p:nvPr>
        </p:nvSpPr>
        <p:spPr>
          <a:xfrm>
            <a:off x="914400" y="1676400"/>
            <a:ext cx="7315200" cy="3539527"/>
          </a:xfrm>
        </p:spPr>
        <p:txBody>
          <a:bodyPr/>
          <a:lstStyle/>
          <a:p>
            <a:r>
              <a:rPr lang="en-US" dirty="0" smtClean="0"/>
              <a:t>“Python </a:t>
            </a:r>
            <a:r>
              <a:rPr lang="en-US" dirty="0"/>
              <a:t>is an interpreted, </a:t>
            </a:r>
            <a:r>
              <a:rPr lang="en-US" dirty="0">
                <a:solidFill>
                  <a:srgbClr val="FFFF00"/>
                </a:solidFill>
              </a:rPr>
              <a:t>object-oriented</a:t>
            </a:r>
            <a:r>
              <a:rPr lang="en-US" dirty="0"/>
              <a:t>, </a:t>
            </a:r>
            <a:r>
              <a:rPr lang="en-US" dirty="0">
                <a:solidFill>
                  <a:srgbClr val="FFFF00"/>
                </a:solidFill>
              </a:rPr>
              <a:t>high-level</a:t>
            </a:r>
            <a:r>
              <a:rPr lang="en-US" dirty="0"/>
              <a:t> programming language with dynamic semantics</a:t>
            </a:r>
            <a:r>
              <a:rPr lang="en-US" dirty="0" smtClean="0"/>
              <a:t>.”</a:t>
            </a:r>
          </a:p>
          <a:p>
            <a:pPr marL="45720" indent="0">
              <a:buNone/>
            </a:pPr>
            <a:r>
              <a:rPr lang="en-US" sz="1200" dirty="0"/>
              <a:t>From </a:t>
            </a:r>
            <a:r>
              <a:rPr lang="en-US" sz="1200" dirty="0">
                <a:hlinkClick r:id="rId2"/>
              </a:rPr>
              <a:t>https://www.python.org/doc/essays/blurb</a:t>
            </a:r>
            <a:r>
              <a:rPr lang="en-US" sz="1200" dirty="0" smtClean="0">
                <a:hlinkClick r:id="rId2"/>
              </a:rPr>
              <a:t>/</a:t>
            </a:r>
            <a:endParaRPr lang="en-US" sz="1200" dirty="0" smtClean="0"/>
          </a:p>
          <a:p>
            <a:r>
              <a:rPr lang="en-US" sz="1200" dirty="0"/>
              <a:t> </a:t>
            </a:r>
            <a:r>
              <a:rPr lang="en-US" dirty="0" smtClean="0"/>
              <a:t>Latest version of Python is </a:t>
            </a:r>
            <a:r>
              <a:rPr lang="en-US" dirty="0" smtClean="0">
                <a:solidFill>
                  <a:srgbClr val="FFFF00"/>
                </a:solidFill>
              </a:rPr>
              <a:t>3.6.1</a:t>
            </a:r>
            <a:r>
              <a:rPr lang="en-US" dirty="0" smtClean="0"/>
              <a:t>.</a:t>
            </a:r>
          </a:p>
          <a:p>
            <a:r>
              <a:rPr lang="en-US" sz="1400" dirty="0" smtClean="0"/>
              <a:t> </a:t>
            </a:r>
            <a:r>
              <a:rPr lang="en-US" dirty="0" smtClean="0"/>
              <a:t>From my experience, mainly used in </a:t>
            </a:r>
            <a:r>
              <a:rPr lang="en-US" dirty="0" smtClean="0">
                <a:solidFill>
                  <a:srgbClr val="FFFF00"/>
                </a:solidFill>
              </a:rPr>
              <a:t>Web Development</a:t>
            </a:r>
            <a:r>
              <a:rPr lang="en-US" dirty="0" smtClean="0"/>
              <a:t> and </a:t>
            </a:r>
            <a:r>
              <a:rPr lang="en-US" dirty="0" smtClean="0">
                <a:solidFill>
                  <a:srgbClr val="FFFF00"/>
                </a:solidFill>
              </a:rPr>
              <a:t>Data-analytics</a:t>
            </a:r>
            <a:r>
              <a:rPr lang="en-US" dirty="0" smtClean="0"/>
              <a:t>.</a:t>
            </a:r>
            <a:endParaRPr lang="en-US" sz="1600" dirty="0" smtClean="0"/>
          </a:p>
          <a:p>
            <a:pPr marL="45720" indent="0">
              <a:buNone/>
            </a:pPr>
            <a:endParaRPr lang="en-US" sz="1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455" y="3810000"/>
            <a:ext cx="2743200" cy="2743200"/>
          </a:xfrm>
          <a:prstGeom prst="rect">
            <a:avLst/>
          </a:prstGeom>
        </p:spPr>
      </p:pic>
    </p:spTree>
    <p:extLst>
      <p:ext uri="{BB962C8B-B14F-4D97-AF65-F5344CB8AC3E}">
        <p14:creationId xmlns:p14="http://schemas.microsoft.com/office/powerpoint/2010/main" val="3177976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t>Brief History of Python</a:t>
            </a:r>
            <a:endParaRPr lang="en-US" dirty="0"/>
          </a:p>
        </p:txBody>
      </p:sp>
      <p:sp>
        <p:nvSpPr>
          <p:cNvPr id="3" name="Content Placeholder 2"/>
          <p:cNvSpPr>
            <a:spLocks noGrp="1"/>
          </p:cNvSpPr>
          <p:nvPr>
            <p:ph idx="1"/>
          </p:nvPr>
        </p:nvSpPr>
        <p:spPr>
          <a:xfrm>
            <a:off x="762000" y="1676400"/>
            <a:ext cx="5638800" cy="3539527"/>
          </a:xfrm>
        </p:spPr>
        <p:txBody>
          <a:bodyPr/>
          <a:lstStyle/>
          <a:p>
            <a:r>
              <a:rPr lang="en-US" dirty="0" smtClean="0"/>
              <a:t>Created by Guido Van Rossum.</a:t>
            </a:r>
          </a:p>
          <a:p>
            <a:endParaRPr lang="en-US" dirty="0" smtClean="0"/>
          </a:p>
          <a:p>
            <a:r>
              <a:rPr lang="en-US" dirty="0" smtClean="0"/>
              <a:t>Started in 1989 in the Netherlands.</a:t>
            </a:r>
          </a:p>
          <a:p>
            <a:endParaRPr lang="en-US" dirty="0"/>
          </a:p>
          <a:p>
            <a:r>
              <a:rPr lang="en-US" dirty="0" smtClean="0"/>
              <a:t>It is called </a:t>
            </a:r>
            <a:r>
              <a:rPr lang="en-US" dirty="0" smtClean="0">
                <a:solidFill>
                  <a:srgbClr val="FFFF00"/>
                </a:solidFill>
              </a:rPr>
              <a:t>Python</a:t>
            </a:r>
            <a:r>
              <a:rPr lang="en-US" dirty="0" smtClean="0"/>
              <a:t> because he took inspiration from the British comedy group “Monty Python”.</a:t>
            </a:r>
            <a:endParaRPr lang="en-US" dirty="0"/>
          </a:p>
        </p:txBody>
      </p:sp>
      <p:pic>
        <p:nvPicPr>
          <p:cNvPr id="5122" name="Picture 2" descr="Guido van Rossum OSCON 2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76400"/>
            <a:ext cx="238125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lways look on the bright side of l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8340" y="4114800"/>
            <a:ext cx="2157920" cy="251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630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Basics</a:t>
            </a:r>
            <a:endParaRPr lang="en-US" sz="6000" dirty="0">
              <a:solidFill>
                <a:srgbClr val="FFFF00"/>
              </a:solidFill>
            </a:endParaRP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738723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Setting up</a:t>
            </a:r>
            <a:endParaRPr lang="en-US" sz="6000" dirty="0">
              <a:solidFill>
                <a:srgbClr val="FFFF00"/>
              </a:solidFill>
            </a:endParaRPr>
          </a:p>
        </p:txBody>
      </p:sp>
      <p:sp>
        <p:nvSpPr>
          <p:cNvPr id="3" name="Content Placeholder 2"/>
          <p:cNvSpPr>
            <a:spLocks noGrp="1"/>
          </p:cNvSpPr>
          <p:nvPr>
            <p:ph idx="1"/>
          </p:nvPr>
        </p:nvSpPr>
        <p:spPr/>
        <p:txBody>
          <a:bodyPr/>
          <a:lstStyle/>
          <a:p>
            <a:pPr marL="502920" indent="-457200">
              <a:buFont typeface="+mj-lt"/>
              <a:buAutoNum type="arabicPeriod"/>
            </a:pPr>
            <a:r>
              <a:rPr lang="en-US" dirty="0" smtClean="0"/>
              <a:t>Start your python program with this statement. ”</a:t>
            </a:r>
            <a:r>
              <a:rPr lang="en-US" dirty="0" smtClean="0">
                <a:solidFill>
                  <a:srgbClr val="FFFF00"/>
                </a:solidFill>
              </a:rPr>
              <a:t>#!/</a:t>
            </a:r>
            <a:r>
              <a:rPr lang="en-US" dirty="0" err="1" smtClean="0">
                <a:solidFill>
                  <a:srgbClr val="FFFF00"/>
                </a:solidFill>
              </a:rPr>
              <a:t>usr</a:t>
            </a:r>
            <a:r>
              <a:rPr lang="en-US" dirty="0" smtClean="0">
                <a:solidFill>
                  <a:srgbClr val="FFFF00"/>
                </a:solidFill>
              </a:rPr>
              <a:t>/bin/</a:t>
            </a:r>
            <a:r>
              <a:rPr lang="en-US" dirty="0" err="1" smtClean="0">
                <a:solidFill>
                  <a:srgbClr val="FFFF00"/>
                </a:solidFill>
              </a:rPr>
              <a:t>env</a:t>
            </a:r>
            <a:r>
              <a:rPr lang="en-US" dirty="0" smtClean="0">
                <a:solidFill>
                  <a:srgbClr val="FFFF00"/>
                </a:solidFill>
              </a:rPr>
              <a:t> python</a:t>
            </a:r>
            <a:r>
              <a:rPr lang="en-US" dirty="0" smtClean="0"/>
              <a:t>”</a:t>
            </a:r>
          </a:p>
          <a:p>
            <a:pPr marL="502920" indent="-457200">
              <a:buFont typeface="+mj-lt"/>
              <a:buAutoNum type="arabicPeriod"/>
            </a:pPr>
            <a:r>
              <a:rPr lang="en-US" dirty="0" smtClean="0"/>
              <a:t>“</a:t>
            </a:r>
            <a:r>
              <a:rPr lang="en-US" dirty="0" smtClean="0">
                <a:solidFill>
                  <a:srgbClr val="FFFF00"/>
                </a:solidFill>
              </a:rPr>
              <a:t>Import</a:t>
            </a:r>
            <a:r>
              <a:rPr lang="en-US" dirty="0" smtClean="0"/>
              <a:t>” your necessary packages.</a:t>
            </a:r>
          </a:p>
          <a:p>
            <a:pPr marL="502920" indent="-457200">
              <a:buFont typeface="+mj-lt"/>
              <a:buAutoNum type="arabicPeriod"/>
            </a:pPr>
            <a:r>
              <a:rPr lang="en-US" dirty="0" smtClean="0"/>
              <a:t>Write the rest of your program according to the function you want.</a:t>
            </a:r>
            <a:endParaRPr lang="en-US" dirty="0"/>
          </a:p>
          <a:p>
            <a:pPr marL="45720" indent="0">
              <a:buNone/>
            </a:pPr>
            <a:endParaRPr lang="en-US" dirty="0"/>
          </a:p>
        </p:txBody>
      </p:sp>
    </p:spTree>
    <p:extLst>
      <p:ext uri="{BB962C8B-B14F-4D97-AF65-F5344CB8AC3E}">
        <p14:creationId xmlns:p14="http://schemas.microsoft.com/office/powerpoint/2010/main" val="3618488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fontScale="90000"/>
          </a:bodyPr>
          <a:lstStyle/>
          <a:p>
            <a:r>
              <a:rPr lang="en-US" dirty="0" smtClean="0">
                <a:solidFill>
                  <a:srgbClr val="FFFF00"/>
                </a:solidFill>
              </a:rPr>
              <a:t>Run Cycle of a Python Program</a:t>
            </a:r>
            <a:endParaRPr lang="en-US" dirty="0">
              <a:solidFill>
                <a:srgbClr val="FFFF00"/>
              </a:solidFill>
            </a:endParaRPr>
          </a:p>
        </p:txBody>
      </p:sp>
      <p:sp>
        <p:nvSpPr>
          <p:cNvPr id="4" name="Content Placeholder 3"/>
          <p:cNvSpPr>
            <a:spLocks noGrp="1"/>
          </p:cNvSpPr>
          <p:nvPr>
            <p:ph idx="1"/>
          </p:nvPr>
        </p:nvSpPr>
        <p:spPr>
          <a:xfrm>
            <a:off x="2895600" y="1905000"/>
            <a:ext cx="3048000" cy="381000"/>
          </a:xfrm>
          <a:solidFill>
            <a:schemeClr val="accent1"/>
          </a:solidFill>
        </p:spPr>
        <p:txBody>
          <a:bodyPr>
            <a:normAutofit lnSpcReduction="10000"/>
          </a:bodyPr>
          <a:lstStyle/>
          <a:p>
            <a:pPr marL="45720" indent="0" algn="ctr">
              <a:buNone/>
            </a:pPr>
            <a:r>
              <a:rPr lang="en-US" dirty="0" smtClean="0"/>
              <a:t>python &lt;filename&gt;.</a:t>
            </a:r>
            <a:r>
              <a:rPr lang="en-US" dirty="0" err="1" smtClean="0"/>
              <a:t>py</a:t>
            </a:r>
            <a:endParaRPr lang="en-US" dirty="0"/>
          </a:p>
        </p:txBody>
      </p:sp>
      <p:sp>
        <p:nvSpPr>
          <p:cNvPr id="5" name="Content Placeholder 5"/>
          <p:cNvSpPr txBox="1">
            <a:spLocks/>
          </p:cNvSpPr>
          <p:nvPr/>
        </p:nvSpPr>
        <p:spPr>
          <a:xfrm>
            <a:off x="362336" y="2667000"/>
            <a:ext cx="8398827" cy="3007361"/>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mtClean="0"/>
              <a:t>Unlike the more common </a:t>
            </a:r>
            <a:r>
              <a:rPr lang="en-US" b="1" smtClean="0"/>
              <a:t>Java</a:t>
            </a:r>
            <a:r>
              <a:rPr lang="en-US" smtClean="0"/>
              <a:t> and </a:t>
            </a:r>
            <a:r>
              <a:rPr lang="en-US" b="1" smtClean="0"/>
              <a:t>C </a:t>
            </a:r>
            <a:r>
              <a:rPr lang="en-US" smtClean="0"/>
              <a:t>programs, </a:t>
            </a:r>
            <a:r>
              <a:rPr lang="en-US" b="1" smtClean="0"/>
              <a:t>Python</a:t>
            </a:r>
            <a:r>
              <a:rPr lang="en-US" smtClean="0"/>
              <a:t> does not need a separate compiler. </a:t>
            </a:r>
            <a:r>
              <a:rPr lang="en-US" b="1" smtClean="0">
                <a:solidFill>
                  <a:srgbClr val="C00000"/>
                </a:solidFill>
              </a:rPr>
              <a:t>It does its own compiling at runtime.</a:t>
            </a:r>
          </a:p>
          <a:p>
            <a:r>
              <a:rPr lang="en-US" smtClean="0"/>
              <a:t>Python programs are easily identified by its file extension “.py”.</a:t>
            </a:r>
          </a:p>
          <a:p>
            <a:endParaRPr lang="en-US" b="1" dirty="0">
              <a:solidFill>
                <a:srgbClr val="C00000"/>
              </a:solidFill>
            </a:endParaRPr>
          </a:p>
        </p:txBody>
      </p:sp>
    </p:spTree>
    <p:extLst>
      <p:ext uri="{BB962C8B-B14F-4D97-AF65-F5344CB8AC3E}">
        <p14:creationId xmlns:p14="http://schemas.microsoft.com/office/powerpoint/2010/main" val="2914577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fontScale="90000"/>
          </a:bodyPr>
          <a:lstStyle/>
          <a:p>
            <a:r>
              <a:rPr lang="en-SG" dirty="0">
                <a:solidFill>
                  <a:srgbClr val="FFFF00"/>
                </a:solidFill>
              </a:rPr>
              <a:t>Run Cycle of Other Programs</a:t>
            </a:r>
            <a:endParaRPr lang="en-US" dirty="0">
              <a:solidFill>
                <a:srgbClr val="FFFF00"/>
              </a:solidFill>
            </a:endParaRPr>
          </a:p>
        </p:txBody>
      </p:sp>
      <p:graphicFrame>
        <p:nvGraphicFramePr>
          <p:cNvPr id="6" name="Content Placeholder 27"/>
          <p:cNvGraphicFramePr>
            <a:graphicFrameLocks noGrp="1"/>
          </p:cNvGraphicFramePr>
          <p:nvPr>
            <p:ph sz="quarter" idx="4294967295"/>
            <p:extLst>
              <p:ext uri="{D42A27DB-BD31-4B8C-83A1-F6EECF244321}">
                <p14:modId xmlns:p14="http://schemas.microsoft.com/office/powerpoint/2010/main" val="2257772949"/>
              </p:ext>
            </p:extLst>
          </p:nvPr>
        </p:nvGraphicFramePr>
        <p:xfrm>
          <a:off x="457200" y="1752600"/>
          <a:ext cx="8359635" cy="3419536"/>
        </p:xfrm>
        <a:graphic>
          <a:graphicData uri="http://schemas.openxmlformats.org/drawingml/2006/table">
            <a:tbl>
              <a:tblPr firstRow="1" firstCol="1" bandRow="1">
                <a:tableStyleId>{8A107856-5554-42FB-B03E-39F5DBC370BA}</a:tableStyleId>
              </a:tblPr>
              <a:tblGrid>
                <a:gridCol w="3940035">
                  <a:extLst>
                    <a:ext uri="{9D8B030D-6E8A-4147-A177-3AD203B41FA5}">
                      <a16:colId xmlns:a16="http://schemas.microsoft.com/office/drawing/2014/main" xmlns="" val="2453264134"/>
                    </a:ext>
                  </a:extLst>
                </a:gridCol>
                <a:gridCol w="2209800">
                  <a:extLst>
                    <a:ext uri="{9D8B030D-6E8A-4147-A177-3AD203B41FA5}">
                      <a16:colId xmlns:a16="http://schemas.microsoft.com/office/drawing/2014/main" xmlns="" val="1575390054"/>
                    </a:ext>
                  </a:extLst>
                </a:gridCol>
                <a:gridCol w="2209800">
                  <a:extLst>
                    <a:ext uri="{9D8B030D-6E8A-4147-A177-3AD203B41FA5}">
                      <a16:colId xmlns:a16="http://schemas.microsoft.com/office/drawing/2014/main" xmlns="" val="4204686144"/>
                    </a:ext>
                  </a:extLst>
                </a:gridCol>
              </a:tblGrid>
              <a:tr h="784319">
                <a:tc>
                  <a:txBody>
                    <a:bodyPr/>
                    <a:lstStyle/>
                    <a:p>
                      <a:pPr>
                        <a:lnSpc>
                          <a:spcPct val="114000"/>
                        </a:lnSpc>
                        <a:spcBef>
                          <a:spcPts val="600"/>
                        </a:spcBef>
                        <a:spcAft>
                          <a:spcPts val="600"/>
                        </a:spcAft>
                      </a:pPr>
                      <a:endParaRPr lang="en-SG" sz="16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4000"/>
                        </a:lnSpc>
                        <a:spcBef>
                          <a:spcPts val="600"/>
                        </a:spcBef>
                        <a:spcAft>
                          <a:spcPts val="600"/>
                        </a:spcAft>
                      </a:pPr>
                      <a:r>
                        <a:rPr lang="en-SG" sz="3600"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3600" dirty="0"/>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14721687"/>
                  </a:ext>
                </a:extLst>
              </a:tr>
              <a:tr h="822960">
                <a:tc>
                  <a:txBody>
                    <a:bodyPr/>
                    <a:lstStyle/>
                    <a:p>
                      <a:pPr marL="0" marR="0" lvl="0" indent="0" algn="l" defTabSz="914400" rtl="0" eaLnBrk="1" fontAlgn="auto" latinLnBrk="0" hangingPunct="1">
                        <a:lnSpc>
                          <a:spcPct val="114000"/>
                        </a:lnSpc>
                        <a:spcBef>
                          <a:spcPts val="600"/>
                        </a:spcBef>
                        <a:spcAft>
                          <a:spcPts val="600"/>
                        </a:spcAft>
                        <a:buClrTx/>
                        <a:buSzTx/>
                        <a:buFontTx/>
                        <a:buNone/>
                        <a:tabLst/>
                        <a:defRPr/>
                      </a:pPr>
                      <a:r>
                        <a:rPr lang="en-SG" sz="1600" dirty="0"/>
                        <a:t>Text Editor</a:t>
                      </a:r>
                      <a:br>
                        <a:rPr lang="en-SG" sz="1600" dirty="0"/>
                      </a:br>
                      <a:r>
                        <a:rPr lang="en-SG" sz="1600" b="0" dirty="0"/>
                        <a:t>(e.g.</a:t>
                      </a:r>
                      <a:r>
                        <a:rPr lang="en-SG" sz="1600" b="0" baseline="0" dirty="0"/>
                        <a:t> VIM, Eclipse, Sublime Text Editor)</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lnSpc>
                          <a:spcPct val="114000"/>
                        </a:lnSpc>
                        <a:spcBef>
                          <a:spcPts val="600"/>
                        </a:spcBef>
                        <a:spcAft>
                          <a:spcPts val="600"/>
                        </a:spcAft>
                      </a:pPr>
                      <a:r>
                        <a:rPr lang="en-SG" sz="1400" b="1" dirty="0">
                          <a:latin typeface="Lucida Sans" panose="020B0602030504020204" pitchFamily="34" charset="0"/>
                        </a:rPr>
                        <a:t>vim </a:t>
                      </a:r>
                      <a:r>
                        <a:rPr lang="en-SG" sz="1400" b="1" dirty="0" err="1">
                          <a:solidFill>
                            <a:srgbClr val="C00000"/>
                          </a:solidFill>
                          <a:latin typeface="Lucida Sans" panose="020B0602030504020204" pitchFamily="34" charset="0"/>
                        </a:rPr>
                        <a:t>w</a:t>
                      </a:r>
                      <a:r>
                        <a:rPr lang="en-SG" sz="1400" b="1" dirty="0" err="1">
                          <a:latin typeface="Lucida Sans" panose="020B0602030504020204" pitchFamily="34" charset="0"/>
                        </a:rPr>
                        <a:t>elcome.</a:t>
                      </a:r>
                      <a:r>
                        <a:rPr lang="en-SG" sz="1400" b="1" dirty="0" err="1">
                          <a:solidFill>
                            <a:srgbClr val="C00000"/>
                          </a:solidFill>
                          <a:latin typeface="Lucida Sans" panose="020B0602030504020204" pitchFamily="34" charset="0"/>
                        </a:rPr>
                        <a:t>c</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a:latin typeface="Lucida Sans" panose="020B0602030504020204" pitchFamily="34" charset="0"/>
                        </a:rPr>
                        <a:t>vim</a:t>
                      </a:r>
                      <a:r>
                        <a:rPr lang="en-SG" sz="1400" b="1" baseline="0" dirty="0">
                          <a:latin typeface="Lucida Sans" panose="020B0602030504020204" pitchFamily="34" charset="0"/>
                        </a:rPr>
                        <a:t> </a:t>
                      </a:r>
                      <a:r>
                        <a:rPr lang="en-SG" sz="1400" b="1" baseline="0" dirty="0">
                          <a:solidFill>
                            <a:srgbClr val="C00000"/>
                          </a:solidFill>
                          <a:latin typeface="Lucida Sans" panose="020B0602030504020204" pitchFamily="34" charset="0"/>
                        </a:rPr>
                        <a:t>W</a:t>
                      </a:r>
                      <a:r>
                        <a:rPr lang="en-SG" sz="1400" b="1" baseline="0" dirty="0">
                          <a:latin typeface="Lucida Sans" panose="020B0602030504020204" pitchFamily="34" charset="0"/>
                        </a:rPr>
                        <a:t>elcome.</a:t>
                      </a:r>
                      <a:r>
                        <a:rPr lang="en-SG" sz="1400" b="1" baseline="0" dirty="0">
                          <a:solidFill>
                            <a:srgbClr val="C00000"/>
                          </a:solidFill>
                          <a:latin typeface="Lucida Sans" panose="020B0602030504020204" pitchFamily="34" charset="0"/>
                        </a:rPr>
                        <a:t>java</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58097138"/>
                  </a:ext>
                </a:extLst>
              </a:tr>
              <a:tr h="784319">
                <a:tc>
                  <a:txBody>
                    <a:bodyPr/>
                    <a:lstStyle/>
                    <a:p>
                      <a:pPr>
                        <a:lnSpc>
                          <a:spcPct val="114000"/>
                        </a:lnSpc>
                        <a:spcBef>
                          <a:spcPts val="600"/>
                        </a:spcBef>
                        <a:spcAft>
                          <a:spcPts val="600"/>
                        </a:spcAft>
                      </a:pPr>
                      <a:r>
                        <a:rPr lang="en-SG" sz="1600" dirty="0"/>
                        <a:t>Compiler</a:t>
                      </a:r>
                      <a:br>
                        <a:rPr lang="en-SG" sz="1600" dirty="0"/>
                      </a:br>
                      <a:r>
                        <a:rPr lang="en-SG" sz="1600" b="0" dirty="0"/>
                        <a:t>(C compiler vs. Java compiler)</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lnSpc>
                          <a:spcPct val="114000"/>
                        </a:lnSpc>
                        <a:spcBef>
                          <a:spcPts val="600"/>
                        </a:spcBef>
                        <a:spcAft>
                          <a:spcPts val="600"/>
                        </a:spcAft>
                      </a:pPr>
                      <a:r>
                        <a:rPr lang="en-SG" sz="1400" b="1" dirty="0" err="1">
                          <a:solidFill>
                            <a:srgbClr val="C00000"/>
                          </a:solidFill>
                          <a:latin typeface="Lucida Sans" panose="020B0602030504020204" pitchFamily="34" charset="0"/>
                        </a:rPr>
                        <a:t>gcc</a:t>
                      </a:r>
                      <a:r>
                        <a:rPr lang="en-SG" sz="1400" b="1" dirty="0">
                          <a:solidFill>
                            <a:srgbClr val="C00000"/>
                          </a:solidFill>
                          <a:latin typeface="Lucida Sans" panose="020B0602030504020204" pitchFamily="34" charset="0"/>
                        </a:rPr>
                        <a:t> –Wall</a:t>
                      </a:r>
                      <a:r>
                        <a:rPr lang="en-SG" sz="1400" b="1" dirty="0">
                          <a:latin typeface="Lucida Sans" panose="020B0602030504020204" pitchFamily="34" charset="0"/>
                        </a:rPr>
                        <a:t> </a:t>
                      </a:r>
                      <a:r>
                        <a:rPr lang="en-SG" sz="1400" b="1" dirty="0" err="1">
                          <a:solidFill>
                            <a:srgbClr val="C00000"/>
                          </a:solidFill>
                          <a:latin typeface="Lucida Sans" panose="020B0602030504020204" pitchFamily="34" charset="0"/>
                        </a:rPr>
                        <a:t>w</a:t>
                      </a:r>
                      <a:r>
                        <a:rPr lang="en-SG" sz="1400" b="1" dirty="0" err="1">
                          <a:latin typeface="Lucida Sans" panose="020B0602030504020204" pitchFamily="34" charset="0"/>
                        </a:rPr>
                        <a:t>elcome.</a:t>
                      </a:r>
                      <a:r>
                        <a:rPr lang="en-SG" sz="1400" b="1" dirty="0" err="1">
                          <a:solidFill>
                            <a:srgbClr val="C00000"/>
                          </a:solidFill>
                          <a:latin typeface="Lucida Sans" panose="020B0602030504020204" pitchFamily="34" charset="0"/>
                        </a:rPr>
                        <a:t>c</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err="1">
                          <a:solidFill>
                            <a:srgbClr val="C00000"/>
                          </a:solidFill>
                          <a:latin typeface="Lucida Sans" panose="020B0602030504020204" pitchFamily="34" charset="0"/>
                        </a:rPr>
                        <a:t>javac</a:t>
                      </a:r>
                      <a:r>
                        <a:rPr lang="en-SG" sz="1400" b="1" dirty="0">
                          <a:latin typeface="Lucida Sans" panose="020B0602030504020204" pitchFamily="34" charset="0"/>
                        </a:rPr>
                        <a:t> </a:t>
                      </a:r>
                      <a:r>
                        <a:rPr lang="en-SG" sz="1400" b="1" dirty="0">
                          <a:solidFill>
                            <a:srgbClr val="C00000"/>
                          </a:solidFill>
                          <a:latin typeface="Lucida Sans" panose="020B0602030504020204" pitchFamily="34" charset="0"/>
                        </a:rPr>
                        <a:t>W</a:t>
                      </a:r>
                      <a:r>
                        <a:rPr lang="en-SG" sz="1400" b="1" dirty="0">
                          <a:latin typeface="Lucida Sans" panose="020B0602030504020204" pitchFamily="34" charset="0"/>
                        </a:rPr>
                        <a:t>elcome</a:t>
                      </a:r>
                      <a:r>
                        <a:rPr lang="en-SG" sz="1400" b="1" dirty="0">
                          <a:solidFill>
                            <a:srgbClr val="C00000"/>
                          </a:solidFill>
                          <a:latin typeface="Lucida Sans" panose="020B0602030504020204" pitchFamily="34" charset="0"/>
                        </a:rPr>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48836651"/>
                  </a:ext>
                </a:extLst>
              </a:tr>
              <a:tr h="822960">
                <a:tc>
                  <a:txBody>
                    <a:bodyPr/>
                    <a:lstStyle/>
                    <a:p>
                      <a:pPr>
                        <a:lnSpc>
                          <a:spcPct val="114000"/>
                        </a:lnSpc>
                        <a:spcBef>
                          <a:spcPts val="600"/>
                        </a:spcBef>
                        <a:spcAft>
                          <a:spcPts val="600"/>
                        </a:spcAft>
                      </a:pPr>
                      <a:r>
                        <a:rPr lang="en-SG" sz="1600" dirty="0"/>
                        <a:t>Execution</a:t>
                      </a:r>
                      <a:br>
                        <a:rPr lang="en-SG" sz="1600" dirty="0"/>
                      </a:br>
                      <a:r>
                        <a:rPr lang="en-SG" sz="1600" b="0" dirty="0"/>
                        <a:t>(Executable</a:t>
                      </a:r>
                      <a:r>
                        <a:rPr lang="en-SG" sz="1600" b="0" baseline="0" dirty="0"/>
                        <a:t> file </a:t>
                      </a:r>
                      <a:r>
                        <a:rPr lang="en-SG" sz="1600" b="0" dirty="0"/>
                        <a:t>vs.</a:t>
                      </a:r>
                      <a:r>
                        <a:rPr lang="en-SG" sz="1600" b="0" baseline="0" dirty="0"/>
                        <a:t> Java Virtual Machine)</a:t>
                      </a:r>
                      <a:endParaRPr lang="en-SG"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err="1">
                          <a:solidFill>
                            <a:srgbClr val="C00000"/>
                          </a:solidFill>
                          <a:latin typeface="Lucida Sans" panose="020B0602030504020204" pitchFamily="34" charset="0"/>
                        </a:rPr>
                        <a:t>a.out</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4000"/>
                        </a:lnSpc>
                        <a:spcBef>
                          <a:spcPts val="600"/>
                        </a:spcBef>
                        <a:spcAft>
                          <a:spcPts val="600"/>
                        </a:spcAft>
                      </a:pPr>
                      <a:r>
                        <a:rPr lang="en-SG" sz="1400" b="1" dirty="0">
                          <a:solidFill>
                            <a:srgbClr val="C00000"/>
                          </a:solidFill>
                          <a:latin typeface="Lucida Sans" panose="020B0602030504020204" pitchFamily="34" charset="0"/>
                        </a:rPr>
                        <a:t>java</a:t>
                      </a:r>
                      <a:r>
                        <a:rPr lang="en-SG" sz="1400" b="1" baseline="0" dirty="0">
                          <a:solidFill>
                            <a:srgbClr val="C00000"/>
                          </a:solidFill>
                          <a:latin typeface="Lucida Sans" panose="020B0602030504020204" pitchFamily="34" charset="0"/>
                        </a:rPr>
                        <a:t> Welcome</a:t>
                      </a:r>
                      <a:endParaRPr lang="en-SG" sz="1400" b="1" dirty="0">
                        <a:solidFill>
                          <a:srgbClr val="C00000"/>
                        </a:solidFill>
                        <a:latin typeface="Lucida Sans" panose="020B06020305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73355209"/>
                  </a:ext>
                </a:extLst>
              </a:tr>
            </a:tbl>
          </a:graphicData>
        </a:graphic>
      </p:graphicFrame>
    </p:spTree>
    <p:extLst>
      <p:ext uri="{BB962C8B-B14F-4D97-AF65-F5344CB8AC3E}">
        <p14:creationId xmlns:p14="http://schemas.microsoft.com/office/powerpoint/2010/main" val="4102947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Python Identifiers</a:t>
            </a:r>
            <a:endParaRPr lang="en-US" dirty="0">
              <a:solidFill>
                <a:srgbClr val="FFFF00"/>
              </a:solidFill>
            </a:endParaRPr>
          </a:p>
        </p:txBody>
      </p:sp>
      <p:sp>
        <p:nvSpPr>
          <p:cNvPr id="5" name="Content Placeholder 5"/>
          <p:cNvSpPr txBox="1">
            <a:spLocks/>
          </p:cNvSpPr>
          <p:nvPr/>
        </p:nvSpPr>
        <p:spPr>
          <a:xfrm>
            <a:off x="362336" y="1524001"/>
            <a:ext cx="8398827" cy="1676400"/>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A Python identifier is a </a:t>
            </a:r>
            <a:r>
              <a:rPr lang="en-US" dirty="0">
                <a:solidFill>
                  <a:srgbClr val="FFFF00"/>
                </a:solidFill>
              </a:rPr>
              <a:t>name</a:t>
            </a:r>
            <a:r>
              <a:rPr lang="en-US" dirty="0"/>
              <a:t> used to identify a variable, function, class, module or other object. An identifier starts with a letter A to Z or a to z or an underscore (_) followed by zero or more letters, underscores and digits (0 to 9).</a:t>
            </a:r>
            <a:endParaRPr lang="en-US" b="1" dirty="0">
              <a:solidFill>
                <a:srgbClr val="C00000"/>
              </a:solidFill>
            </a:endParaRPr>
          </a:p>
        </p:txBody>
      </p:sp>
    </p:spTree>
    <p:extLst>
      <p:ext uri="{BB962C8B-B14F-4D97-AF65-F5344CB8AC3E}">
        <p14:creationId xmlns:p14="http://schemas.microsoft.com/office/powerpoint/2010/main" val="1005327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100000"/>
                <a:shade val="80000"/>
                <a:satMod val="100000"/>
                <a:lumMod val="100000"/>
              </a:schemeClr>
            </a:gs>
            <a:gs pos="65000">
              <a:schemeClr val="bg2">
                <a:tint val="100000"/>
                <a:shade val="95000"/>
                <a:satMod val="100000"/>
                <a:lumMod val="100000"/>
              </a:schemeClr>
            </a:gs>
            <a:gs pos="100000">
              <a:schemeClr val="bg2">
                <a:tint val="88000"/>
                <a:shade val="100000"/>
                <a:satMod val="400000"/>
                <a:lumMod val="10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315200" cy="1154097"/>
          </a:xfrm>
        </p:spPr>
        <p:txBody>
          <a:bodyPr/>
          <a:lstStyle/>
          <a:p>
            <a:r>
              <a:rPr lang="en-US" dirty="0" smtClean="0"/>
              <a:t>A Bit About Myself</a:t>
            </a:r>
            <a:endParaRPr lang="en-US" dirty="0"/>
          </a:p>
        </p:txBody>
      </p:sp>
      <p:sp>
        <p:nvSpPr>
          <p:cNvPr id="3" name="Content Placeholder 2"/>
          <p:cNvSpPr>
            <a:spLocks noGrp="1"/>
          </p:cNvSpPr>
          <p:nvPr>
            <p:ph idx="1"/>
          </p:nvPr>
        </p:nvSpPr>
        <p:spPr>
          <a:xfrm>
            <a:off x="914400" y="1905001"/>
            <a:ext cx="5105400" cy="4404360"/>
          </a:xfrm>
        </p:spPr>
        <p:txBody>
          <a:bodyPr/>
          <a:lstStyle/>
          <a:p>
            <a:r>
              <a:rPr lang="en-US" dirty="0" err="1" smtClean="0"/>
              <a:t>Bey</a:t>
            </a:r>
            <a:r>
              <a:rPr lang="en-US" dirty="0" smtClean="0"/>
              <a:t> </a:t>
            </a:r>
            <a:r>
              <a:rPr lang="en-US" dirty="0" err="1" smtClean="0"/>
              <a:t>Hao</a:t>
            </a:r>
            <a:r>
              <a:rPr lang="en-US" dirty="0" smtClean="0"/>
              <a:t> Yun (Gary)</a:t>
            </a:r>
          </a:p>
          <a:p>
            <a:r>
              <a:rPr lang="en-US" dirty="0" smtClean="0"/>
              <a:t>Currently a third-year Computer Engineering student at NUS</a:t>
            </a:r>
          </a:p>
          <a:p>
            <a:r>
              <a:rPr lang="en-US" dirty="0" smtClean="0"/>
              <a:t>Have coded my own python-based website before. Refer to </a:t>
            </a:r>
            <a:r>
              <a:rPr lang="en-US" dirty="0"/>
              <a:t>the following link:</a:t>
            </a:r>
            <a:br>
              <a:rPr lang="en-US" dirty="0"/>
            </a:br>
            <a:r>
              <a:rPr lang="en-US" sz="1200" i="1" dirty="0"/>
              <a:t>https://</a:t>
            </a:r>
            <a:r>
              <a:rPr lang="en-US" sz="1200" i="1" dirty="0" smtClean="0"/>
              <a:t>github.com/StylishGoldPen/projection_latest</a:t>
            </a:r>
            <a:endParaRPr lang="en-US" sz="1200" i="1" dirty="0"/>
          </a:p>
          <a:p>
            <a:r>
              <a:rPr lang="en-US" dirty="0" smtClean="0"/>
              <a:t>Led a development team in university to produce our own task-management application. Refer to the following </a:t>
            </a:r>
            <a:r>
              <a:rPr lang="en-US" dirty="0"/>
              <a:t>link:</a:t>
            </a:r>
            <a:br>
              <a:rPr lang="en-US" dirty="0"/>
            </a:br>
            <a:r>
              <a:rPr lang="en-US" sz="1400" i="1" dirty="0">
                <a:hlinkClick r:id="rId2"/>
              </a:rPr>
              <a:t>https://</a:t>
            </a:r>
            <a:r>
              <a:rPr lang="en-US" sz="1400" i="1" dirty="0" smtClean="0">
                <a:hlinkClick r:id="rId2"/>
              </a:rPr>
              <a:t>github.com/CS2103AUG2016-T09-C3/main</a:t>
            </a:r>
            <a:endParaRPr lang="en-US" sz="1400" i="1" dirty="0" smtClean="0"/>
          </a:p>
          <a:p>
            <a:r>
              <a:rPr lang="en-US" i="1" dirty="0" smtClean="0"/>
              <a:t>Had no prior experience in coding before university.</a:t>
            </a:r>
            <a:r>
              <a:rPr lang="en-US" sz="1400" i="1" dirty="0" smtClean="0"/>
              <a:t> </a:t>
            </a:r>
            <a:endParaRPr lang="en-US" sz="1400" i="1" dirty="0"/>
          </a:p>
        </p:txBody>
      </p:sp>
      <p:pic>
        <p:nvPicPr>
          <p:cNvPr id="1026" name="Picture 2" descr="C:\Users\Kelvin Bey\Desktop\ACADEMICS\PORTFOLIO\IMG_56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133600"/>
            <a:ext cx="1882218" cy="33527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spongebob ga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239000" y="1143000"/>
            <a:ext cx="1307318" cy="115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129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Practices</a:t>
            </a:r>
            <a:endParaRPr lang="en-US" dirty="0">
              <a:solidFill>
                <a:srgbClr val="FFFF00"/>
              </a:solidFill>
            </a:endParaRPr>
          </a:p>
        </p:txBody>
      </p:sp>
      <p:sp>
        <p:nvSpPr>
          <p:cNvPr id="3" name="Content Placeholder 2"/>
          <p:cNvSpPr>
            <a:spLocks noGrp="1"/>
          </p:cNvSpPr>
          <p:nvPr>
            <p:ph idx="1"/>
          </p:nvPr>
        </p:nvSpPr>
        <p:spPr>
          <a:xfrm>
            <a:off x="685800" y="1676400"/>
            <a:ext cx="7315200" cy="3539527"/>
          </a:xfrm>
        </p:spPr>
        <p:txBody>
          <a:bodyPr/>
          <a:lstStyle/>
          <a:p>
            <a:r>
              <a:rPr lang="en-US" dirty="0" smtClean="0"/>
              <a:t>Variable</a:t>
            </a:r>
          </a:p>
          <a:p>
            <a:r>
              <a:rPr lang="en-US" dirty="0" smtClean="0"/>
              <a:t>foo1</a:t>
            </a:r>
          </a:p>
          <a:p>
            <a:r>
              <a:rPr lang="en-US" dirty="0" smtClean="0"/>
              <a:t>9catslife</a:t>
            </a:r>
          </a:p>
          <a:p>
            <a:r>
              <a:rPr lang="en-US" dirty="0" smtClean="0"/>
              <a:t>_spinner</a:t>
            </a:r>
          </a:p>
          <a:p>
            <a:r>
              <a:rPr lang="en-US" dirty="0" smtClean="0"/>
              <a:t>_$fidget</a:t>
            </a:r>
          </a:p>
          <a:p>
            <a:r>
              <a:rPr lang="en-US" dirty="0" smtClean="0"/>
              <a:t>%_variable</a:t>
            </a:r>
          </a:p>
          <a:p>
            <a:r>
              <a:rPr lang="en-US" dirty="0" smtClean="0"/>
              <a:t>!</a:t>
            </a:r>
            <a:r>
              <a:rPr lang="en-US" dirty="0" err="1" smtClean="0"/>
              <a:t>pcc</a:t>
            </a:r>
            <a:endParaRPr lang="en-US" dirty="0" smtClean="0"/>
          </a:p>
          <a:p>
            <a:r>
              <a:rPr lang="en-US" dirty="0" smtClean="0"/>
              <a:t>_!</a:t>
            </a:r>
            <a:r>
              <a:rPr lang="en-US" dirty="0" err="1" smtClean="0"/>
              <a:t>pcc</a:t>
            </a:r>
            <a:endParaRPr lang="en-US" dirty="0" smtClean="0"/>
          </a:p>
          <a:p>
            <a:endParaRPr lang="en-US" dirty="0"/>
          </a:p>
        </p:txBody>
      </p:sp>
    </p:spTree>
    <p:extLst>
      <p:ext uri="{BB962C8B-B14F-4D97-AF65-F5344CB8AC3E}">
        <p14:creationId xmlns:p14="http://schemas.microsoft.com/office/powerpoint/2010/main" val="3024690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Naming Conventions</a:t>
            </a:r>
            <a:endParaRPr lang="en-US" dirty="0">
              <a:solidFill>
                <a:srgbClr val="FFFF00"/>
              </a:solidFill>
            </a:endParaRPr>
          </a:p>
        </p:txBody>
      </p:sp>
      <p:sp>
        <p:nvSpPr>
          <p:cNvPr id="6" name="Content Placeholder 5"/>
          <p:cNvSpPr txBox="1">
            <a:spLocks/>
          </p:cNvSpPr>
          <p:nvPr/>
        </p:nvSpPr>
        <p:spPr>
          <a:xfrm>
            <a:off x="341258" y="1581555"/>
            <a:ext cx="8398827" cy="3276599"/>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Here are </a:t>
            </a:r>
            <a:r>
              <a:rPr lang="en-US" dirty="0" smtClean="0"/>
              <a:t>the naming </a:t>
            </a:r>
            <a:r>
              <a:rPr lang="en-US" dirty="0"/>
              <a:t>conventions for Python identifiers −</a:t>
            </a:r>
          </a:p>
          <a:p>
            <a:pPr lvl="1"/>
            <a:r>
              <a:rPr lang="en-US" dirty="0"/>
              <a:t>Class names start with </a:t>
            </a:r>
            <a:r>
              <a:rPr lang="en-US" dirty="0">
                <a:solidFill>
                  <a:srgbClr val="FFFF00"/>
                </a:solidFill>
              </a:rPr>
              <a:t>an uppercase letter</a:t>
            </a:r>
            <a:r>
              <a:rPr lang="en-US" dirty="0"/>
              <a:t>. All other identifiers start with </a:t>
            </a:r>
            <a:r>
              <a:rPr lang="en-US" dirty="0">
                <a:solidFill>
                  <a:srgbClr val="FFFF00"/>
                </a:solidFill>
              </a:rPr>
              <a:t>a lowercase letter</a:t>
            </a:r>
            <a:r>
              <a:rPr lang="en-US" dirty="0"/>
              <a:t>.</a:t>
            </a:r>
          </a:p>
          <a:p>
            <a:pPr lvl="1"/>
            <a:r>
              <a:rPr lang="en-US" dirty="0"/>
              <a:t>Starting an identifier with a </a:t>
            </a:r>
            <a:r>
              <a:rPr lang="en-US" dirty="0">
                <a:solidFill>
                  <a:srgbClr val="FFFF00"/>
                </a:solidFill>
              </a:rPr>
              <a:t>single leading underscore</a:t>
            </a:r>
            <a:r>
              <a:rPr lang="en-US" dirty="0"/>
              <a:t> indicates that the identifier is </a:t>
            </a:r>
            <a:r>
              <a:rPr lang="en-US" dirty="0">
                <a:solidFill>
                  <a:srgbClr val="FFFF00"/>
                </a:solidFill>
              </a:rPr>
              <a:t>private</a:t>
            </a:r>
            <a:r>
              <a:rPr lang="en-US" dirty="0"/>
              <a:t>.</a:t>
            </a:r>
          </a:p>
          <a:p>
            <a:pPr lvl="1"/>
            <a:r>
              <a:rPr lang="en-US" dirty="0"/>
              <a:t>Starting an identifier with </a:t>
            </a:r>
            <a:r>
              <a:rPr lang="en-US" dirty="0">
                <a:solidFill>
                  <a:srgbClr val="FFFF00"/>
                </a:solidFill>
              </a:rPr>
              <a:t>two leading underscores</a:t>
            </a:r>
            <a:r>
              <a:rPr lang="en-US" dirty="0"/>
              <a:t> indicates a </a:t>
            </a:r>
            <a:r>
              <a:rPr lang="en-US" dirty="0">
                <a:solidFill>
                  <a:srgbClr val="FFFF00"/>
                </a:solidFill>
              </a:rPr>
              <a:t>strongly private identifier</a:t>
            </a:r>
            <a:r>
              <a:rPr lang="en-US" dirty="0"/>
              <a:t>.</a:t>
            </a:r>
          </a:p>
          <a:p>
            <a:pPr lvl="1"/>
            <a:r>
              <a:rPr lang="en-US" dirty="0"/>
              <a:t>If the identifier also ends with </a:t>
            </a:r>
            <a:r>
              <a:rPr lang="en-US" dirty="0">
                <a:solidFill>
                  <a:srgbClr val="FFFF00"/>
                </a:solidFill>
              </a:rPr>
              <a:t>two trailing underscores</a:t>
            </a:r>
            <a:r>
              <a:rPr lang="en-US" dirty="0"/>
              <a:t>, the identifier is </a:t>
            </a:r>
            <a:r>
              <a:rPr lang="en-US" dirty="0">
                <a:solidFill>
                  <a:srgbClr val="FFFF00"/>
                </a:solidFill>
              </a:rPr>
              <a:t>a language-defined special name</a:t>
            </a:r>
            <a:r>
              <a:rPr lang="en-US" dirty="0"/>
              <a:t>.</a:t>
            </a:r>
          </a:p>
        </p:txBody>
      </p:sp>
    </p:spTree>
    <p:extLst>
      <p:ext uri="{BB962C8B-B14F-4D97-AF65-F5344CB8AC3E}">
        <p14:creationId xmlns:p14="http://schemas.microsoft.com/office/powerpoint/2010/main" val="3906819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Lines and Indentation</a:t>
            </a:r>
            <a:endParaRPr lang="en-US" dirty="0">
              <a:solidFill>
                <a:srgbClr val="FFFF00"/>
              </a:solidFill>
            </a:endParaRPr>
          </a:p>
        </p:txBody>
      </p:sp>
      <p:sp>
        <p:nvSpPr>
          <p:cNvPr id="6" name="Content Placeholder 5"/>
          <p:cNvSpPr txBox="1">
            <a:spLocks/>
          </p:cNvSpPr>
          <p:nvPr/>
        </p:nvSpPr>
        <p:spPr>
          <a:xfrm>
            <a:off x="341258" y="1581555"/>
            <a:ext cx="8398827" cy="1638299"/>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Python provides no braces to indicate blocks of code for class and function definitions or flow control. Blocks of code are denoted by </a:t>
            </a:r>
            <a:r>
              <a:rPr lang="en-US" dirty="0">
                <a:solidFill>
                  <a:srgbClr val="FFFF00"/>
                </a:solidFill>
              </a:rPr>
              <a:t>line indentation</a:t>
            </a:r>
            <a:r>
              <a:rPr lang="en-US" dirty="0"/>
              <a:t>, which is </a:t>
            </a:r>
            <a:r>
              <a:rPr lang="en-US" dirty="0">
                <a:solidFill>
                  <a:srgbClr val="FF0000"/>
                </a:solidFill>
              </a:rPr>
              <a:t>rigidly enforced</a:t>
            </a:r>
            <a:r>
              <a:rPr lang="en-US" dirty="0"/>
              <a:t>.</a:t>
            </a:r>
          </a:p>
        </p:txBody>
      </p:sp>
      <p:sp>
        <p:nvSpPr>
          <p:cNvPr id="4" name="Content Placeholder 3"/>
          <p:cNvSpPr>
            <a:spLocks noGrp="1"/>
          </p:cNvSpPr>
          <p:nvPr>
            <p:ph idx="1"/>
          </p:nvPr>
        </p:nvSpPr>
        <p:spPr>
          <a:xfrm>
            <a:off x="762000" y="3240931"/>
            <a:ext cx="3048000" cy="1635869"/>
          </a:xfrm>
          <a:solidFill>
            <a:schemeClr val="accent1"/>
          </a:solidFill>
        </p:spPr>
        <p:txBody>
          <a:bodyPr>
            <a:normAutofit/>
          </a:bodyPr>
          <a:lstStyle/>
          <a:p>
            <a:pPr marL="45720" indent="0">
              <a:buNone/>
            </a:pPr>
            <a:r>
              <a:rPr lang="en-US" dirty="0" smtClean="0"/>
              <a:t>if True:</a:t>
            </a:r>
          </a:p>
          <a:p>
            <a:pPr marL="45720" indent="0">
              <a:buNone/>
            </a:pPr>
            <a:r>
              <a:rPr lang="en-US" dirty="0" smtClean="0"/>
              <a:t>	print “True”</a:t>
            </a:r>
          </a:p>
          <a:p>
            <a:pPr marL="45720" indent="0">
              <a:buNone/>
            </a:pPr>
            <a:r>
              <a:rPr lang="en-US" dirty="0"/>
              <a:t>e</a:t>
            </a:r>
            <a:r>
              <a:rPr lang="en-US" dirty="0" smtClean="0"/>
              <a:t>lse:</a:t>
            </a:r>
          </a:p>
          <a:p>
            <a:pPr marL="45720" indent="0">
              <a:buNone/>
            </a:pPr>
            <a:r>
              <a:rPr lang="en-US" dirty="0" smtClean="0"/>
              <a:t>   print “False”</a:t>
            </a:r>
          </a:p>
        </p:txBody>
      </p:sp>
      <p:pic>
        <p:nvPicPr>
          <p:cNvPr id="10242" name="Picture 2" descr="Image result for cross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5082702"/>
            <a:ext cx="619328" cy="61932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a:off x="4540671" y="3276600"/>
            <a:ext cx="3048000" cy="1600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dirty="0" smtClean="0"/>
              <a:t>if True:</a:t>
            </a:r>
          </a:p>
          <a:p>
            <a:pPr marL="45720" indent="0">
              <a:buFont typeface="Wingdings" charset="2"/>
              <a:buNone/>
            </a:pPr>
            <a:r>
              <a:rPr lang="en-US" dirty="0"/>
              <a:t> </a:t>
            </a:r>
            <a:r>
              <a:rPr lang="en-US" dirty="0" smtClean="0"/>
              <a:t>  print “True”</a:t>
            </a:r>
          </a:p>
          <a:p>
            <a:pPr marL="45720" indent="0">
              <a:buFont typeface="Wingdings" charset="2"/>
              <a:buNone/>
            </a:pPr>
            <a:r>
              <a:rPr lang="en-US" dirty="0" smtClean="0"/>
              <a:t>else:</a:t>
            </a:r>
          </a:p>
          <a:p>
            <a:pPr marL="45720" indent="0">
              <a:buFont typeface="Wingdings" charset="2"/>
              <a:buNone/>
            </a:pPr>
            <a:r>
              <a:rPr lang="en-US" dirty="0" smtClean="0"/>
              <a:t>   print “False”</a:t>
            </a:r>
          </a:p>
        </p:txBody>
      </p:sp>
      <p:pic>
        <p:nvPicPr>
          <p:cNvPr id="10244"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5418" y="4983113"/>
            <a:ext cx="818506" cy="81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06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Data Types</a:t>
            </a:r>
            <a:endParaRPr lang="en-US" dirty="0">
              <a:solidFill>
                <a:srgbClr val="FFFF00"/>
              </a:solidFill>
            </a:endParaRPr>
          </a:p>
        </p:txBody>
      </p:sp>
      <p:sp>
        <p:nvSpPr>
          <p:cNvPr id="6" name="Content Placeholder 5"/>
          <p:cNvSpPr txBox="1">
            <a:spLocks/>
          </p:cNvSpPr>
          <p:nvPr/>
        </p:nvSpPr>
        <p:spPr>
          <a:xfrm>
            <a:off x="341258" y="1581555"/>
            <a:ext cx="8398827" cy="3276599"/>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3200" dirty="0" smtClean="0"/>
              <a:t>Python has </a:t>
            </a:r>
            <a:r>
              <a:rPr lang="en-US" sz="3200" dirty="0" smtClean="0">
                <a:solidFill>
                  <a:srgbClr val="FFFF00"/>
                </a:solidFill>
              </a:rPr>
              <a:t>five</a:t>
            </a:r>
            <a:r>
              <a:rPr lang="en-US" sz="3200" dirty="0" smtClean="0"/>
              <a:t> standard data types</a:t>
            </a:r>
          </a:p>
          <a:p>
            <a:pPr lvl="3"/>
            <a:r>
              <a:rPr lang="en-US" sz="2000" dirty="0" smtClean="0"/>
              <a:t>Numbers (*)</a:t>
            </a:r>
          </a:p>
          <a:p>
            <a:pPr lvl="3"/>
            <a:r>
              <a:rPr lang="en-US" sz="2000" dirty="0" smtClean="0"/>
              <a:t>String (*)</a:t>
            </a:r>
          </a:p>
          <a:p>
            <a:pPr lvl="3"/>
            <a:r>
              <a:rPr lang="en-US" sz="2000" dirty="0" smtClean="0"/>
              <a:t>List (*)</a:t>
            </a:r>
          </a:p>
          <a:p>
            <a:pPr lvl="3"/>
            <a:r>
              <a:rPr lang="en-US" sz="2000" dirty="0" smtClean="0"/>
              <a:t>Tuple </a:t>
            </a:r>
          </a:p>
          <a:p>
            <a:pPr lvl="3"/>
            <a:r>
              <a:rPr lang="en-US" sz="2000" dirty="0" smtClean="0"/>
              <a:t>Dictionary</a:t>
            </a:r>
            <a:endParaRPr lang="en-US" sz="2000" dirty="0"/>
          </a:p>
        </p:txBody>
      </p:sp>
    </p:spTree>
    <p:extLst>
      <p:ext uri="{BB962C8B-B14F-4D97-AF65-F5344CB8AC3E}">
        <p14:creationId xmlns:p14="http://schemas.microsoft.com/office/powerpoint/2010/main" val="828253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Numbers</a:t>
            </a:r>
            <a:endParaRPr lang="en-US" dirty="0">
              <a:solidFill>
                <a:srgbClr val="FFFF00"/>
              </a:solidFill>
            </a:endParaRPr>
          </a:p>
        </p:txBody>
      </p:sp>
      <p:sp>
        <p:nvSpPr>
          <p:cNvPr id="6" name="Content Placeholder 5"/>
          <p:cNvSpPr txBox="1">
            <a:spLocks/>
          </p:cNvSpPr>
          <p:nvPr/>
        </p:nvSpPr>
        <p:spPr>
          <a:xfrm>
            <a:off x="341258" y="1581555"/>
            <a:ext cx="8398827" cy="933045"/>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000" dirty="0" smtClean="0"/>
              <a:t>Number data types store numeric values. Number objects are created when you assign a value to them. </a:t>
            </a:r>
            <a:endParaRPr lang="en-US" sz="2000" dirty="0"/>
          </a:p>
        </p:txBody>
      </p:sp>
      <p:sp>
        <p:nvSpPr>
          <p:cNvPr id="4" name="Content Placeholder 3"/>
          <p:cNvSpPr>
            <a:spLocks noGrp="1"/>
          </p:cNvSpPr>
          <p:nvPr>
            <p:ph idx="1"/>
          </p:nvPr>
        </p:nvSpPr>
        <p:spPr>
          <a:xfrm>
            <a:off x="762000" y="2514601"/>
            <a:ext cx="3048000" cy="762000"/>
          </a:xfrm>
          <a:solidFill>
            <a:schemeClr val="accent1"/>
          </a:solidFill>
        </p:spPr>
        <p:txBody>
          <a:bodyPr>
            <a:normAutofit/>
          </a:bodyPr>
          <a:lstStyle/>
          <a:p>
            <a:pPr marL="45720" indent="0">
              <a:buNone/>
            </a:pPr>
            <a:r>
              <a:rPr lang="en-US" dirty="0" smtClean="0"/>
              <a:t>Var1 = 1</a:t>
            </a:r>
          </a:p>
          <a:p>
            <a:pPr marL="45720" indent="0">
              <a:buNone/>
            </a:pPr>
            <a:r>
              <a:rPr lang="en-US" dirty="0" smtClean="0"/>
              <a:t>Var2 = 10</a:t>
            </a:r>
          </a:p>
        </p:txBody>
      </p:sp>
      <p:sp>
        <p:nvSpPr>
          <p:cNvPr id="5" name="Content Placeholder 5"/>
          <p:cNvSpPr txBox="1">
            <a:spLocks/>
          </p:cNvSpPr>
          <p:nvPr/>
        </p:nvSpPr>
        <p:spPr>
          <a:xfrm>
            <a:off x="359092" y="3505199"/>
            <a:ext cx="8398827" cy="4038601"/>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400" dirty="0"/>
              <a:t>Python supports </a:t>
            </a:r>
            <a:r>
              <a:rPr lang="en-US" sz="2400" dirty="0">
                <a:solidFill>
                  <a:srgbClr val="FFFF00"/>
                </a:solidFill>
              </a:rPr>
              <a:t>four</a:t>
            </a:r>
            <a:r>
              <a:rPr lang="en-US" sz="2400" dirty="0"/>
              <a:t> different numerical types </a:t>
            </a:r>
          </a:p>
          <a:p>
            <a:pPr lvl="3"/>
            <a:r>
              <a:rPr lang="en-US" sz="1600" dirty="0" err="1">
                <a:solidFill>
                  <a:srgbClr val="FFFF00"/>
                </a:solidFill>
              </a:rPr>
              <a:t>int</a:t>
            </a:r>
            <a:r>
              <a:rPr lang="en-US" sz="1600" dirty="0">
                <a:solidFill>
                  <a:srgbClr val="FFFF00"/>
                </a:solidFill>
              </a:rPr>
              <a:t> </a:t>
            </a:r>
            <a:r>
              <a:rPr lang="en-US" sz="1600" dirty="0"/>
              <a:t>(signed integers)</a:t>
            </a:r>
          </a:p>
          <a:p>
            <a:pPr lvl="3"/>
            <a:r>
              <a:rPr lang="en-US" sz="1600" dirty="0">
                <a:solidFill>
                  <a:srgbClr val="FFFF00"/>
                </a:solidFill>
              </a:rPr>
              <a:t>long </a:t>
            </a:r>
            <a:r>
              <a:rPr lang="en-US" sz="1600" dirty="0"/>
              <a:t>(long integers, they can also be represented in octal and hexadecimal)</a:t>
            </a:r>
          </a:p>
          <a:p>
            <a:pPr lvl="3"/>
            <a:r>
              <a:rPr lang="en-US" sz="1600" dirty="0">
                <a:solidFill>
                  <a:srgbClr val="FFFF00"/>
                </a:solidFill>
              </a:rPr>
              <a:t>float</a:t>
            </a:r>
            <a:r>
              <a:rPr lang="en-US" sz="1600" dirty="0"/>
              <a:t> (floating point real values)</a:t>
            </a:r>
          </a:p>
          <a:p>
            <a:pPr lvl="3"/>
            <a:r>
              <a:rPr lang="en-US" sz="1600" dirty="0">
                <a:solidFill>
                  <a:srgbClr val="FFFF00"/>
                </a:solidFill>
              </a:rPr>
              <a:t>complex</a:t>
            </a:r>
            <a:r>
              <a:rPr lang="en-US" sz="1600" dirty="0"/>
              <a:t> (complex numbers)</a:t>
            </a:r>
          </a:p>
        </p:txBody>
      </p:sp>
    </p:spTree>
    <p:extLst>
      <p:ext uri="{BB962C8B-B14F-4D97-AF65-F5344CB8AC3E}">
        <p14:creationId xmlns:p14="http://schemas.microsoft.com/office/powerpoint/2010/main" val="4015296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Numbers</a:t>
            </a:r>
            <a:endParaRPr lang="en-US" dirty="0">
              <a:solidFill>
                <a:srgbClr val="FFFF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682467228"/>
              </p:ext>
            </p:extLst>
          </p:nvPr>
        </p:nvGraphicFramePr>
        <p:xfrm>
          <a:off x="304800" y="1447800"/>
          <a:ext cx="8382000" cy="4930424"/>
        </p:xfrm>
        <a:graphic>
          <a:graphicData uri="http://schemas.openxmlformats.org/drawingml/2006/table">
            <a:tbl>
              <a:tblPr/>
              <a:tblGrid>
                <a:gridCol w="1752600"/>
                <a:gridCol w="3048000"/>
                <a:gridCol w="1524000"/>
                <a:gridCol w="2057400"/>
              </a:tblGrid>
              <a:tr h="260889">
                <a:tc>
                  <a:txBody>
                    <a:bodyPr/>
                    <a:lstStyle/>
                    <a:p>
                      <a:pPr algn="l" fontAlgn="t"/>
                      <a:r>
                        <a:rPr lang="en-US" sz="1200" dirty="0" err="1">
                          <a:solidFill>
                            <a:schemeClr val="bg1"/>
                          </a:solidFill>
                          <a:effectLst/>
                        </a:rPr>
                        <a:t>int</a:t>
                      </a:r>
                      <a:endParaRPr lang="en-US" sz="1200" dirty="0">
                        <a:solidFill>
                          <a:schemeClr val="bg1"/>
                        </a:solidFill>
                        <a:effectLst/>
                      </a:endParaRP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200" dirty="0">
                          <a:solidFill>
                            <a:schemeClr val="bg1"/>
                          </a:solidFill>
                          <a:effectLst/>
                        </a:rPr>
                        <a:t>long</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200" dirty="0">
                          <a:solidFill>
                            <a:schemeClr val="bg1"/>
                          </a:solidFill>
                          <a:effectLst/>
                        </a:rPr>
                        <a:t>float</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200" dirty="0">
                          <a:solidFill>
                            <a:schemeClr val="bg1"/>
                          </a:solidFill>
                          <a:effectLst/>
                        </a:rPr>
                        <a:t>complex</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455450">
                <a:tc>
                  <a:txBody>
                    <a:bodyPr/>
                    <a:lstStyle/>
                    <a:p>
                      <a:pPr fontAlgn="t"/>
                      <a:r>
                        <a:rPr lang="en-US" sz="1800">
                          <a:effectLst/>
                        </a:rPr>
                        <a:t>10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51924361L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3.14j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47740">
                <a:tc>
                  <a:txBody>
                    <a:bodyPr/>
                    <a:lstStyle/>
                    <a:p>
                      <a:pPr fontAlgn="t"/>
                      <a:r>
                        <a:rPr lang="en-US" sz="1800">
                          <a:effectLst/>
                        </a:rPr>
                        <a:t>100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-0x19323L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15.20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45.j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44893">
                <a:tc>
                  <a:txBody>
                    <a:bodyPr/>
                    <a:lstStyle/>
                    <a:p>
                      <a:pPr fontAlgn="t"/>
                      <a:r>
                        <a:rPr lang="en-US" sz="1800">
                          <a:effectLst/>
                        </a:rPr>
                        <a:t>-786</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0122L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-21.9</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9.322e-36j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0030">
                <a:tc>
                  <a:txBody>
                    <a:bodyPr/>
                    <a:lstStyle/>
                    <a:p>
                      <a:pPr fontAlgn="t"/>
                      <a:r>
                        <a:rPr lang="en-US" sz="1800">
                          <a:effectLst/>
                        </a:rPr>
                        <a:t>080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0xDEFABCECBDAECBFBAEl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32.3+e18</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.876j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47740">
                <a:tc>
                  <a:txBody>
                    <a:bodyPr/>
                    <a:lstStyle/>
                    <a:p>
                      <a:pPr fontAlgn="t"/>
                      <a:r>
                        <a:rPr lang="en-US" sz="1800">
                          <a:effectLst/>
                        </a:rPr>
                        <a:t>-0490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535633629843L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-90.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-.6545+0J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0030">
                <a:tc>
                  <a:txBody>
                    <a:bodyPr/>
                    <a:lstStyle/>
                    <a:p>
                      <a:pPr fontAlgn="t"/>
                      <a:r>
                        <a:rPr lang="en-US" sz="1800">
                          <a:effectLst/>
                        </a:rPr>
                        <a:t>-0x260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-052318172735L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-32.54e100</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3e+26J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40030">
                <a:tc>
                  <a:txBody>
                    <a:bodyPr/>
                    <a:lstStyle/>
                    <a:p>
                      <a:pPr fontAlgn="t"/>
                      <a:r>
                        <a:rPr lang="en-US" sz="1800">
                          <a:effectLst/>
                        </a:rPr>
                        <a:t>0x69</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-4721885298529L</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a:effectLst/>
                        </a:rPr>
                        <a:t>70.2-E12</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effectLst/>
                        </a:rPr>
                        <a:t>4.53e-7j</a:t>
                      </a:r>
                    </a:p>
                  </a:txBody>
                  <a:tcPr marL="50551" marR="50551" marT="50551" marB="5055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718819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Strings</a:t>
            </a:r>
            <a:endParaRPr lang="en-US" dirty="0">
              <a:solidFill>
                <a:srgbClr val="FFFF00"/>
              </a:solidFill>
            </a:endParaRPr>
          </a:p>
        </p:txBody>
      </p:sp>
      <p:sp>
        <p:nvSpPr>
          <p:cNvPr id="6" name="Content Placeholder 5"/>
          <p:cNvSpPr txBox="1">
            <a:spLocks/>
          </p:cNvSpPr>
          <p:nvPr/>
        </p:nvSpPr>
        <p:spPr>
          <a:xfrm>
            <a:off x="323424" y="1581554"/>
            <a:ext cx="8398827" cy="1999846"/>
          </a:xfrm>
          <a:prstGeom prst="rect">
            <a:avLst/>
          </a:prstGeom>
        </p:spPr>
        <p:txBody>
          <a:bodyPr>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1600" dirty="0"/>
              <a:t>Strings in Python are identified as </a:t>
            </a:r>
            <a:r>
              <a:rPr lang="en-US" sz="1600" dirty="0">
                <a:solidFill>
                  <a:srgbClr val="FFFF00"/>
                </a:solidFill>
              </a:rPr>
              <a:t>a contiguous set of characters represented in the quotation marks</a:t>
            </a:r>
            <a:r>
              <a:rPr lang="en-US" sz="1600" dirty="0"/>
              <a:t>. </a:t>
            </a:r>
            <a:endParaRPr lang="en-US" sz="1600" dirty="0" smtClean="0"/>
          </a:p>
          <a:p>
            <a:r>
              <a:rPr lang="en-US" sz="1600" dirty="0" smtClean="0"/>
              <a:t>Python </a:t>
            </a:r>
            <a:r>
              <a:rPr lang="en-US" sz="1600" dirty="0"/>
              <a:t>allows for either pairs of single or double quotes. Subsets of strings can be taken using the slice operator ([ ] and [:] ) with indexes starting at 0 in the beginning of the </a:t>
            </a:r>
            <a:r>
              <a:rPr lang="en-US" sz="1600" dirty="0" smtClean="0"/>
              <a:t>string.</a:t>
            </a:r>
            <a:endParaRPr lang="en-US" sz="1600" dirty="0"/>
          </a:p>
        </p:txBody>
      </p:sp>
      <p:sp>
        <p:nvSpPr>
          <p:cNvPr id="4" name="Content Placeholder 3"/>
          <p:cNvSpPr>
            <a:spLocks noGrp="1"/>
          </p:cNvSpPr>
          <p:nvPr>
            <p:ph idx="1"/>
          </p:nvPr>
        </p:nvSpPr>
        <p:spPr>
          <a:xfrm>
            <a:off x="762000" y="4114800"/>
            <a:ext cx="3048000" cy="533399"/>
          </a:xfrm>
          <a:solidFill>
            <a:schemeClr val="accent1"/>
          </a:solidFill>
        </p:spPr>
        <p:txBody>
          <a:bodyPr>
            <a:normAutofit/>
          </a:bodyPr>
          <a:lstStyle/>
          <a:p>
            <a:pPr marL="45720" indent="0">
              <a:buNone/>
            </a:pPr>
            <a:r>
              <a:rPr lang="en-US" dirty="0" err="1"/>
              <a:t>s</a:t>
            </a:r>
            <a:r>
              <a:rPr lang="en-US" dirty="0" err="1" smtClean="0"/>
              <a:t>tr</a:t>
            </a:r>
            <a:r>
              <a:rPr lang="en-US" dirty="0" smtClean="0"/>
              <a:t> = ‘Hello World’</a:t>
            </a:r>
          </a:p>
        </p:txBody>
      </p:sp>
      <p:sp>
        <p:nvSpPr>
          <p:cNvPr id="7" name="Content Placeholder 3"/>
          <p:cNvSpPr txBox="1">
            <a:spLocks/>
          </p:cNvSpPr>
          <p:nvPr/>
        </p:nvSpPr>
        <p:spPr>
          <a:xfrm>
            <a:off x="762000" y="4889768"/>
            <a:ext cx="3048000" cy="533399"/>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dirty="0" err="1" smtClean="0"/>
              <a:t>str</a:t>
            </a:r>
            <a:r>
              <a:rPr lang="en-US" dirty="0" smtClean="0"/>
              <a:t> = “Hello World”</a:t>
            </a:r>
          </a:p>
        </p:txBody>
      </p:sp>
      <p:graphicFrame>
        <p:nvGraphicFramePr>
          <p:cNvPr id="3" name="Table 2"/>
          <p:cNvGraphicFramePr>
            <a:graphicFrameLocks noGrp="1"/>
          </p:cNvGraphicFramePr>
          <p:nvPr>
            <p:extLst>
              <p:ext uri="{D42A27DB-BD31-4B8C-83A1-F6EECF244321}">
                <p14:modId xmlns:p14="http://schemas.microsoft.com/office/powerpoint/2010/main" val="525481772"/>
              </p:ext>
            </p:extLst>
          </p:nvPr>
        </p:nvGraphicFramePr>
        <p:xfrm>
          <a:off x="4800600" y="5423167"/>
          <a:ext cx="2895596" cy="370840"/>
        </p:xfrm>
        <a:graphic>
          <a:graphicData uri="http://schemas.openxmlformats.org/drawingml/2006/table">
            <a:tbl>
              <a:tblPr firstRow="1" bandRow="1">
                <a:tableStyleId>{5C22544A-7EE6-4342-B048-85BDC9FD1C3A}</a:tableStyleId>
              </a:tblPr>
              <a:tblGrid>
                <a:gridCol w="263236"/>
                <a:gridCol w="263236"/>
                <a:gridCol w="263236"/>
                <a:gridCol w="263236"/>
                <a:gridCol w="263236"/>
                <a:gridCol w="263236"/>
                <a:gridCol w="263236"/>
                <a:gridCol w="263236"/>
                <a:gridCol w="263236"/>
                <a:gridCol w="263236"/>
                <a:gridCol w="263236"/>
              </a:tblGrid>
              <a:tr h="370840">
                <a:tc>
                  <a:txBody>
                    <a:bodyPr/>
                    <a:lstStyle/>
                    <a:p>
                      <a:r>
                        <a:rPr lang="en-US" dirty="0" smtClean="0"/>
                        <a:t>H</a:t>
                      </a:r>
                      <a:endParaRPr lang="en-US" dirty="0"/>
                    </a:p>
                  </a:txBody>
                  <a:tcPr/>
                </a:tc>
                <a:tc>
                  <a:txBody>
                    <a:bodyPr/>
                    <a:lstStyle/>
                    <a:p>
                      <a:r>
                        <a:rPr lang="en-US" dirty="0" smtClean="0"/>
                        <a:t>E</a:t>
                      </a:r>
                      <a:endParaRPr lang="en-US" dirty="0"/>
                    </a:p>
                  </a:txBody>
                  <a:tcPr/>
                </a:tc>
                <a:tc>
                  <a:txBody>
                    <a:bodyPr/>
                    <a:lstStyle/>
                    <a:p>
                      <a:r>
                        <a:rPr lang="en-US" dirty="0" smtClean="0"/>
                        <a:t>L</a:t>
                      </a:r>
                      <a:endParaRPr lang="en-US" dirty="0"/>
                    </a:p>
                  </a:txBody>
                  <a:tcPr/>
                </a:tc>
                <a:tc>
                  <a:txBody>
                    <a:bodyPr/>
                    <a:lstStyle/>
                    <a:p>
                      <a:r>
                        <a:rPr lang="en-US" dirty="0" smtClean="0"/>
                        <a:t>L</a:t>
                      </a:r>
                      <a:endParaRPr lang="en-US" dirty="0"/>
                    </a:p>
                  </a:txBody>
                  <a:tcPr/>
                </a:tc>
                <a:tc>
                  <a:txBody>
                    <a:bodyPr/>
                    <a:lstStyle/>
                    <a:p>
                      <a:r>
                        <a:rPr lang="en-US" dirty="0" smtClean="0"/>
                        <a:t>O</a:t>
                      </a:r>
                      <a:endParaRPr lang="en-US" dirty="0"/>
                    </a:p>
                  </a:txBody>
                  <a:tcPr/>
                </a:tc>
                <a:tc>
                  <a:txBody>
                    <a:bodyPr/>
                    <a:lstStyle/>
                    <a:p>
                      <a:endParaRPr lang="en-US" dirty="0"/>
                    </a:p>
                  </a:txBody>
                  <a:tcPr/>
                </a:tc>
                <a:tc>
                  <a:txBody>
                    <a:bodyPr/>
                    <a:lstStyle/>
                    <a:p>
                      <a:r>
                        <a:rPr lang="en-US" dirty="0" smtClean="0"/>
                        <a:t>W</a:t>
                      </a:r>
                      <a:endParaRPr lang="en-US" dirty="0"/>
                    </a:p>
                  </a:txBody>
                  <a:tcPr/>
                </a:tc>
                <a:tc>
                  <a:txBody>
                    <a:bodyPr/>
                    <a:lstStyle/>
                    <a:p>
                      <a:r>
                        <a:rPr lang="en-US" dirty="0" smtClean="0"/>
                        <a:t>O</a:t>
                      </a:r>
                      <a:endParaRPr lang="en-US" dirty="0"/>
                    </a:p>
                  </a:txBody>
                  <a:tcPr/>
                </a:tc>
                <a:tc>
                  <a:txBody>
                    <a:bodyPr/>
                    <a:lstStyle/>
                    <a:p>
                      <a:r>
                        <a:rPr lang="en-US" dirty="0" smtClean="0"/>
                        <a:t>R</a:t>
                      </a:r>
                      <a:endParaRPr lang="en-US" dirty="0"/>
                    </a:p>
                  </a:txBody>
                  <a:tcPr/>
                </a:tc>
                <a:tc>
                  <a:txBody>
                    <a:bodyPr/>
                    <a:lstStyle/>
                    <a:p>
                      <a:r>
                        <a:rPr lang="en-US" dirty="0" smtClean="0"/>
                        <a:t>L</a:t>
                      </a:r>
                      <a:endParaRPr lang="en-US" dirty="0"/>
                    </a:p>
                  </a:txBody>
                  <a:tcPr/>
                </a:tc>
                <a:tc>
                  <a:txBody>
                    <a:bodyPr/>
                    <a:lstStyle/>
                    <a:p>
                      <a:r>
                        <a:rPr lang="en-US" dirty="0" smtClean="0"/>
                        <a:t>D</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78909581"/>
              </p:ext>
            </p:extLst>
          </p:nvPr>
        </p:nvGraphicFramePr>
        <p:xfrm>
          <a:off x="4419600" y="4267200"/>
          <a:ext cx="3810003" cy="640080"/>
        </p:xfrm>
        <a:graphic>
          <a:graphicData uri="http://schemas.openxmlformats.org/drawingml/2006/table">
            <a:tbl>
              <a:tblPr firstRow="1" bandRow="1">
                <a:tableStyleId>{5C22544A-7EE6-4342-B048-85BDC9FD1C3A}</a:tableStyleId>
              </a:tblPr>
              <a:tblGrid>
                <a:gridCol w="346364"/>
                <a:gridCol w="346364"/>
                <a:gridCol w="346364"/>
                <a:gridCol w="346364"/>
                <a:gridCol w="346364"/>
                <a:gridCol w="346364"/>
                <a:gridCol w="346364"/>
                <a:gridCol w="346364"/>
                <a:gridCol w="346364"/>
                <a:gridCol w="311724"/>
                <a:gridCol w="381003"/>
              </a:tblGrid>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r>
            </a:tbl>
          </a:graphicData>
        </a:graphic>
      </p:graphicFrame>
      <p:cxnSp>
        <p:nvCxnSpPr>
          <p:cNvPr id="10" name="Straight Connector 9"/>
          <p:cNvCxnSpPr/>
          <p:nvPr/>
        </p:nvCxnSpPr>
        <p:spPr>
          <a:xfrm>
            <a:off x="4572000" y="4648200"/>
            <a:ext cx="3048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6800" y="4648200"/>
            <a:ext cx="3048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57800" y="4648200"/>
            <a:ext cx="2286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647717" y="4648200"/>
            <a:ext cx="114300" cy="77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11694" y="4625500"/>
            <a:ext cx="0" cy="774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2"/>
          </p:cNvCxnSpPr>
          <p:nvPr/>
        </p:nvCxnSpPr>
        <p:spPr>
          <a:xfrm flipH="1">
            <a:off x="6248401" y="4907280"/>
            <a:ext cx="76200" cy="493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553201" y="4625500"/>
            <a:ext cx="152399" cy="749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781801" y="4622255"/>
            <a:ext cx="228599" cy="749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010401" y="4622255"/>
            <a:ext cx="380999" cy="827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322497" y="4622255"/>
            <a:ext cx="297503" cy="7526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587170" y="4638040"/>
            <a:ext cx="413830" cy="7983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624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Lists</a:t>
            </a:r>
            <a:endParaRPr lang="en-US" dirty="0">
              <a:solidFill>
                <a:srgbClr val="FFFF00"/>
              </a:solidFill>
            </a:endParaRPr>
          </a:p>
        </p:txBody>
      </p:sp>
      <p:sp>
        <p:nvSpPr>
          <p:cNvPr id="6" name="Content Placeholder 5"/>
          <p:cNvSpPr txBox="1">
            <a:spLocks/>
          </p:cNvSpPr>
          <p:nvPr/>
        </p:nvSpPr>
        <p:spPr>
          <a:xfrm>
            <a:off x="341258" y="1581555"/>
            <a:ext cx="8398827" cy="933045"/>
          </a:xfrm>
          <a:prstGeom prst="rect">
            <a:avLst/>
          </a:prstGeom>
        </p:spPr>
        <p:txBody>
          <a:bodyPr>
            <a:normAutofit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Lists are the most versatile of Python's compound data types. A list contains items </a:t>
            </a:r>
            <a:r>
              <a:rPr lang="en-US" dirty="0">
                <a:solidFill>
                  <a:srgbClr val="FFFF00"/>
                </a:solidFill>
              </a:rPr>
              <a:t>separated by commas</a:t>
            </a:r>
            <a:r>
              <a:rPr lang="en-US" dirty="0"/>
              <a:t> and enclosed within </a:t>
            </a:r>
            <a:r>
              <a:rPr lang="en-US" dirty="0">
                <a:solidFill>
                  <a:srgbClr val="FFFF00"/>
                </a:solidFill>
              </a:rPr>
              <a:t>square brackets </a:t>
            </a:r>
            <a:r>
              <a:rPr lang="en-US" dirty="0"/>
              <a:t>([]).</a:t>
            </a:r>
            <a:endParaRPr lang="en-US" sz="2000" dirty="0"/>
          </a:p>
        </p:txBody>
      </p:sp>
      <p:sp>
        <p:nvSpPr>
          <p:cNvPr id="4" name="Content Placeholder 3"/>
          <p:cNvSpPr>
            <a:spLocks noGrp="1"/>
          </p:cNvSpPr>
          <p:nvPr>
            <p:ph idx="1"/>
          </p:nvPr>
        </p:nvSpPr>
        <p:spPr>
          <a:xfrm>
            <a:off x="685800" y="2819400"/>
            <a:ext cx="4870029" cy="457200"/>
          </a:xfrm>
          <a:solidFill>
            <a:schemeClr val="accent1"/>
          </a:solidFill>
        </p:spPr>
        <p:txBody>
          <a:bodyPr>
            <a:normAutofit fontScale="92500"/>
          </a:bodyPr>
          <a:lstStyle/>
          <a:p>
            <a:pPr marL="45720" indent="0">
              <a:buNone/>
            </a:pPr>
            <a:r>
              <a:rPr lang="en-US" sz="1400" dirty="0" smtClean="0"/>
              <a:t>list = [‘</a:t>
            </a:r>
            <a:r>
              <a:rPr lang="en-US" sz="1400" dirty="0" err="1" smtClean="0"/>
              <a:t>hugh</a:t>
            </a:r>
            <a:r>
              <a:rPr lang="en-US" sz="1400" dirty="0" smtClean="0"/>
              <a:t>’, 786, 2.23, ‘</a:t>
            </a:r>
            <a:r>
              <a:rPr lang="en-US" sz="1400" dirty="0" err="1" smtClean="0"/>
              <a:t>jackman</a:t>
            </a:r>
            <a:r>
              <a:rPr lang="en-US" sz="1400" dirty="0" smtClean="0"/>
              <a:t>’, ‘s’ , ‘</a:t>
            </a:r>
            <a:r>
              <a:rPr lang="en-US" sz="1400" dirty="0" err="1" smtClean="0"/>
              <a:t>ger</a:t>
            </a:r>
            <a:r>
              <a:rPr lang="en-US" sz="1400" dirty="0" smtClean="0"/>
              <a:t>’ ]</a:t>
            </a:r>
          </a:p>
        </p:txBody>
      </p:sp>
      <p:graphicFrame>
        <p:nvGraphicFramePr>
          <p:cNvPr id="7" name="Table 6"/>
          <p:cNvGraphicFramePr>
            <a:graphicFrameLocks noGrp="1"/>
          </p:cNvGraphicFramePr>
          <p:nvPr>
            <p:extLst>
              <p:ext uri="{D42A27DB-BD31-4B8C-83A1-F6EECF244321}">
                <p14:modId xmlns:p14="http://schemas.microsoft.com/office/powerpoint/2010/main" val="2667096863"/>
              </p:ext>
            </p:extLst>
          </p:nvPr>
        </p:nvGraphicFramePr>
        <p:xfrm>
          <a:off x="1600200" y="5463693"/>
          <a:ext cx="7162800" cy="370840"/>
        </p:xfrm>
        <a:graphic>
          <a:graphicData uri="http://schemas.openxmlformats.org/drawingml/2006/table">
            <a:tbl>
              <a:tblPr firstRow="1" bandRow="1">
                <a:tableStyleId>{5C22544A-7EE6-4342-B048-85BDC9FD1C3A}</a:tableStyleId>
              </a:tblPr>
              <a:tblGrid>
                <a:gridCol w="1193800"/>
                <a:gridCol w="1193800"/>
                <a:gridCol w="1193800"/>
                <a:gridCol w="1193800"/>
                <a:gridCol w="1193800"/>
                <a:gridCol w="1193800"/>
              </a:tblGrid>
              <a:tr h="370840">
                <a:tc>
                  <a:txBody>
                    <a:bodyPr/>
                    <a:lstStyle/>
                    <a:p>
                      <a:r>
                        <a:rPr lang="en-US" dirty="0" smtClean="0"/>
                        <a:t>Hugh</a:t>
                      </a:r>
                      <a:endParaRPr lang="en-US" dirty="0"/>
                    </a:p>
                  </a:txBody>
                  <a:tcPr/>
                </a:tc>
                <a:tc>
                  <a:txBody>
                    <a:bodyPr/>
                    <a:lstStyle/>
                    <a:p>
                      <a:r>
                        <a:rPr lang="en-US" dirty="0" smtClean="0"/>
                        <a:t>786</a:t>
                      </a:r>
                      <a:endParaRPr lang="en-US" dirty="0"/>
                    </a:p>
                  </a:txBody>
                  <a:tcPr/>
                </a:tc>
                <a:tc>
                  <a:txBody>
                    <a:bodyPr/>
                    <a:lstStyle/>
                    <a:p>
                      <a:r>
                        <a:rPr lang="en-US" dirty="0" smtClean="0"/>
                        <a:t>2.23</a:t>
                      </a:r>
                      <a:endParaRPr lang="en-US" dirty="0"/>
                    </a:p>
                  </a:txBody>
                  <a:tcPr/>
                </a:tc>
                <a:tc>
                  <a:txBody>
                    <a:bodyPr/>
                    <a:lstStyle/>
                    <a:p>
                      <a:r>
                        <a:rPr lang="en-US" dirty="0" smtClean="0"/>
                        <a:t>Jackman</a:t>
                      </a:r>
                      <a:endParaRPr lang="en-US" dirty="0"/>
                    </a:p>
                  </a:txBody>
                  <a:tcPr/>
                </a:tc>
                <a:tc>
                  <a:txBody>
                    <a:bodyPr/>
                    <a:lstStyle/>
                    <a:p>
                      <a:r>
                        <a:rPr lang="en-US" dirty="0" smtClean="0"/>
                        <a:t>s</a:t>
                      </a:r>
                      <a:endParaRPr lang="en-US" dirty="0"/>
                    </a:p>
                  </a:txBody>
                  <a:tcPr/>
                </a:tc>
                <a:tc>
                  <a:txBody>
                    <a:bodyPr/>
                    <a:lstStyle/>
                    <a:p>
                      <a:r>
                        <a:rPr lang="en-US" dirty="0" err="1" smtClean="0"/>
                        <a:t>ger</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86866780"/>
              </p:ext>
            </p:extLst>
          </p:nvPr>
        </p:nvGraphicFramePr>
        <p:xfrm>
          <a:off x="4419600" y="4267200"/>
          <a:ext cx="1731822" cy="370840"/>
        </p:xfrm>
        <a:graphic>
          <a:graphicData uri="http://schemas.openxmlformats.org/drawingml/2006/table">
            <a:tbl>
              <a:tblPr firstRow="1" bandRow="1">
                <a:tableStyleId>{5C22544A-7EE6-4342-B048-85BDC9FD1C3A}</a:tableStyleId>
              </a:tblPr>
              <a:tblGrid>
                <a:gridCol w="288637"/>
                <a:gridCol w="288637"/>
                <a:gridCol w="288637"/>
                <a:gridCol w="288637"/>
                <a:gridCol w="288637"/>
                <a:gridCol w="288637"/>
              </a:tblGrid>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r>
            </a:tbl>
          </a:graphicData>
        </a:graphic>
      </p:graphicFrame>
      <p:cxnSp>
        <p:nvCxnSpPr>
          <p:cNvPr id="9" name="Straight Connector 8"/>
          <p:cNvCxnSpPr/>
          <p:nvPr/>
        </p:nvCxnSpPr>
        <p:spPr>
          <a:xfrm flipH="1">
            <a:off x="2286000" y="4648200"/>
            <a:ext cx="2286000" cy="806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581400" y="4648200"/>
            <a:ext cx="1295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41004" y="4679816"/>
            <a:ext cx="228600" cy="774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47717" y="4648200"/>
            <a:ext cx="1286483"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11694" y="4625500"/>
            <a:ext cx="2065506" cy="797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572000" y="4664007"/>
            <a:ext cx="533400" cy="7907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536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96200" cy="1154097"/>
          </a:xfrm>
        </p:spPr>
        <p:txBody>
          <a:bodyPr>
            <a:normAutofit/>
          </a:bodyPr>
          <a:lstStyle/>
          <a:p>
            <a:r>
              <a:rPr lang="en-US" dirty="0" smtClean="0">
                <a:solidFill>
                  <a:srgbClr val="FFFF00"/>
                </a:solidFill>
              </a:rPr>
              <a:t>Basic Operators</a:t>
            </a:r>
            <a:endParaRPr lang="en-US" dirty="0">
              <a:solidFill>
                <a:srgbClr val="FFFF00"/>
              </a:solidFill>
            </a:endParaRPr>
          </a:p>
        </p:txBody>
      </p:sp>
      <p:sp>
        <p:nvSpPr>
          <p:cNvPr id="6" name="Content Placeholder 5"/>
          <p:cNvSpPr txBox="1">
            <a:spLocks/>
          </p:cNvSpPr>
          <p:nvPr/>
        </p:nvSpPr>
        <p:spPr>
          <a:xfrm>
            <a:off x="341258" y="1581555"/>
            <a:ext cx="8398827" cy="933045"/>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Operators are the constructs which can manipulate the value of operands.</a:t>
            </a:r>
            <a:endParaRPr lang="en-US" sz="2000" dirty="0"/>
          </a:p>
        </p:txBody>
      </p:sp>
      <p:sp>
        <p:nvSpPr>
          <p:cNvPr id="14" name="Content Placeholder 5"/>
          <p:cNvSpPr txBox="1">
            <a:spLocks/>
          </p:cNvSpPr>
          <p:nvPr/>
        </p:nvSpPr>
        <p:spPr>
          <a:xfrm>
            <a:off x="483930" y="2536487"/>
            <a:ext cx="8398827" cy="3940513"/>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Python language supports the following types of operators.</a:t>
            </a:r>
          </a:p>
          <a:p>
            <a:pPr lvl="2"/>
            <a:r>
              <a:rPr lang="en-US" sz="2000" dirty="0"/>
              <a:t>Arithmetic </a:t>
            </a:r>
            <a:r>
              <a:rPr lang="en-US" sz="2000" dirty="0" smtClean="0"/>
              <a:t>Operators (*)</a:t>
            </a:r>
            <a:endParaRPr lang="en-US" sz="2000" dirty="0"/>
          </a:p>
          <a:p>
            <a:pPr lvl="2"/>
            <a:r>
              <a:rPr lang="en-US" sz="2000" dirty="0"/>
              <a:t>Comparison (Relational) </a:t>
            </a:r>
            <a:r>
              <a:rPr lang="en-US" sz="2000" dirty="0" smtClean="0"/>
              <a:t>Operators (*)</a:t>
            </a:r>
            <a:endParaRPr lang="en-US" sz="2000" dirty="0"/>
          </a:p>
          <a:p>
            <a:pPr lvl="2"/>
            <a:r>
              <a:rPr lang="en-US" sz="2000" dirty="0"/>
              <a:t>Assignment </a:t>
            </a:r>
            <a:r>
              <a:rPr lang="en-US" sz="2000" dirty="0" smtClean="0"/>
              <a:t>Operators (*)</a:t>
            </a:r>
            <a:endParaRPr lang="en-US" sz="2000" dirty="0"/>
          </a:p>
          <a:p>
            <a:pPr lvl="2"/>
            <a:r>
              <a:rPr lang="en-US" sz="2000" dirty="0"/>
              <a:t>Logical </a:t>
            </a:r>
            <a:r>
              <a:rPr lang="en-US" sz="2000" dirty="0" smtClean="0"/>
              <a:t>Operators Bitwise Operators </a:t>
            </a:r>
            <a:endParaRPr lang="en-US" sz="2000" dirty="0"/>
          </a:p>
          <a:p>
            <a:pPr lvl="2"/>
            <a:r>
              <a:rPr lang="en-US" sz="2000" dirty="0"/>
              <a:t>Membership Operators</a:t>
            </a:r>
          </a:p>
          <a:p>
            <a:pPr lvl="2"/>
            <a:r>
              <a:rPr lang="en-US" sz="2000" dirty="0"/>
              <a:t>Identity Operators</a:t>
            </a:r>
          </a:p>
        </p:txBody>
      </p:sp>
    </p:spTree>
    <p:extLst>
      <p:ext uri="{BB962C8B-B14F-4D97-AF65-F5344CB8AC3E}">
        <p14:creationId xmlns:p14="http://schemas.microsoft.com/office/powerpoint/2010/main" val="404594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96200" cy="1154097"/>
          </a:xfrm>
        </p:spPr>
        <p:txBody>
          <a:bodyPr>
            <a:normAutofit/>
          </a:bodyPr>
          <a:lstStyle/>
          <a:p>
            <a:r>
              <a:rPr lang="en-US" dirty="0" smtClean="0">
                <a:solidFill>
                  <a:srgbClr val="FFFF00"/>
                </a:solidFill>
              </a:rPr>
              <a:t>Arithmetic Operators</a:t>
            </a:r>
            <a:endParaRPr lang="en-US" dirty="0">
              <a:solidFill>
                <a:srgbClr val="FFFF00"/>
              </a:solidFill>
            </a:endParaRPr>
          </a:p>
        </p:txBody>
      </p:sp>
      <p:sp>
        <p:nvSpPr>
          <p:cNvPr id="6" name="Content Placeholder 5"/>
          <p:cNvSpPr txBox="1">
            <a:spLocks/>
          </p:cNvSpPr>
          <p:nvPr/>
        </p:nvSpPr>
        <p:spPr>
          <a:xfrm>
            <a:off x="341258" y="1371600"/>
            <a:ext cx="8398827" cy="933045"/>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Assume variable a holds 10 and variable b holds 20, </a:t>
            </a:r>
            <a:r>
              <a:rPr lang="en-US" dirty="0" smtClean="0"/>
              <a:t>then</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8437262"/>
              </p:ext>
            </p:extLst>
          </p:nvPr>
        </p:nvGraphicFramePr>
        <p:xfrm>
          <a:off x="303969" y="1904665"/>
          <a:ext cx="8687631" cy="5006113"/>
        </p:xfrm>
        <a:graphic>
          <a:graphicData uri="http://schemas.openxmlformats.org/drawingml/2006/table">
            <a:tbl>
              <a:tblPr/>
              <a:tblGrid>
                <a:gridCol w="1524653"/>
                <a:gridCol w="3897925"/>
                <a:gridCol w="3265053"/>
              </a:tblGrid>
              <a:tr h="123416">
                <a:tc>
                  <a:txBody>
                    <a:bodyPr/>
                    <a:lstStyle/>
                    <a:p>
                      <a:pPr algn="l" fontAlgn="t"/>
                      <a:r>
                        <a:rPr lang="en-US" sz="600" dirty="0">
                          <a:effectLst/>
                        </a:rPr>
                        <a:t>Operator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600">
                          <a:effectLst/>
                        </a:rPr>
                        <a:t>Description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600" dirty="0">
                          <a:effectLst/>
                        </a:rPr>
                        <a:t>Example</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421376">
                <a:tc>
                  <a:txBody>
                    <a:bodyPr/>
                    <a:lstStyle/>
                    <a:p>
                      <a:pPr fontAlgn="t"/>
                      <a:r>
                        <a:rPr lang="en-US" sz="1400" dirty="0">
                          <a:effectLst/>
                        </a:rPr>
                        <a:t>+ Addition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Adds values on either side of the operator.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 + b = 30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21376">
                <a:tc>
                  <a:txBody>
                    <a:bodyPr/>
                    <a:lstStyle/>
                    <a:p>
                      <a:pPr fontAlgn="t"/>
                      <a:r>
                        <a:rPr lang="en-US" sz="1400">
                          <a:effectLst/>
                        </a:rPr>
                        <a:t>- Subtraction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Subtracts right hand operand from left hand operand.</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 – b = -10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0986">
                <a:tc>
                  <a:txBody>
                    <a:bodyPr/>
                    <a:lstStyle/>
                    <a:p>
                      <a:pPr fontAlgn="t"/>
                      <a:r>
                        <a:rPr lang="en-US" sz="1400">
                          <a:effectLst/>
                        </a:rPr>
                        <a:t>* Multiplication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Multiplies values on either side of the operator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 * b = 200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21376">
                <a:tc>
                  <a:txBody>
                    <a:bodyPr/>
                    <a:lstStyle/>
                    <a:p>
                      <a:pPr fontAlgn="t"/>
                      <a:r>
                        <a:rPr lang="en-US" sz="1400">
                          <a:effectLst/>
                        </a:rPr>
                        <a:t>/ Division</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Divides left hand operand by right hand operand</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b / a = 2</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10986">
                <a:tc>
                  <a:txBody>
                    <a:bodyPr/>
                    <a:lstStyle/>
                    <a:p>
                      <a:pPr fontAlgn="t"/>
                      <a:r>
                        <a:rPr lang="en-US" sz="1400">
                          <a:effectLst/>
                        </a:rPr>
                        <a:t>% Modulus</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Divides left hand operand by right hand operand and returns remainder</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b % a = 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68164">
                <a:tc>
                  <a:txBody>
                    <a:bodyPr/>
                    <a:lstStyle/>
                    <a:p>
                      <a:pPr fontAlgn="t"/>
                      <a:r>
                        <a:rPr lang="en-US" sz="1400">
                          <a:effectLst/>
                        </a:rPr>
                        <a:t>** Exponent</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Performs exponential (power) calculation on operators</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a**b =10 to the power 20</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748651">
                <a:tc>
                  <a:txBody>
                    <a:bodyPr/>
                    <a:lstStyle/>
                    <a:p>
                      <a:pPr fontAlgn="t"/>
                      <a:r>
                        <a:rPr lang="en-US" sz="1400" dirty="0">
                          <a:effectLst/>
                        </a:rPr>
                        <a:t>//</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Floor Division - The division of operands where the result is the quotient in which the digits after the decimal point are removed. But if one of the operands is negative, the result is floored, i.e., rounded away from zero (towards negative infinity):</a:t>
                      </a: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9//2 = </a:t>
                      </a:r>
                      <a:r>
                        <a:rPr lang="en-US" sz="1400" dirty="0" smtClean="0">
                          <a:effectLst/>
                        </a:rPr>
                        <a:t>4</a:t>
                      </a:r>
                      <a:endParaRPr lang="en-US" sz="1400" dirty="0">
                        <a:effectLst/>
                      </a:endParaRPr>
                    </a:p>
                  </a:txBody>
                  <a:tcPr marL="23717" marR="23717" marT="23717" marB="2371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506024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315200" cy="1154097"/>
          </a:xfrm>
        </p:spPr>
        <p:txBody>
          <a:bodyPr/>
          <a:lstStyle/>
          <a:p>
            <a:r>
              <a:rPr lang="en-US" dirty="0" smtClean="0"/>
              <a:t>Course Overview </a:t>
            </a:r>
            <a:endParaRPr lang="en-US" dirty="0"/>
          </a:p>
        </p:txBody>
      </p:sp>
      <p:sp>
        <p:nvSpPr>
          <p:cNvPr id="3" name="Content Placeholder 2"/>
          <p:cNvSpPr>
            <a:spLocks noGrp="1"/>
          </p:cNvSpPr>
          <p:nvPr>
            <p:ph idx="1"/>
          </p:nvPr>
        </p:nvSpPr>
        <p:spPr>
          <a:xfrm>
            <a:off x="381000" y="1600200"/>
            <a:ext cx="8610600" cy="3962400"/>
          </a:xfrm>
        </p:spPr>
        <p:txBody>
          <a:bodyPr>
            <a:normAutofit lnSpcReduction="10000"/>
          </a:bodyPr>
          <a:lstStyle/>
          <a:p>
            <a:r>
              <a:rPr lang="en-US" sz="3000" dirty="0" smtClean="0">
                <a:solidFill>
                  <a:srgbClr val="FF5050"/>
                </a:solidFill>
              </a:rPr>
              <a:t>What is programming? Why learn Python?</a:t>
            </a:r>
          </a:p>
          <a:p>
            <a:r>
              <a:rPr lang="en-US" sz="3000" dirty="0" smtClean="0">
                <a:solidFill>
                  <a:schemeClr val="tx2">
                    <a:lumMod val="60000"/>
                    <a:lumOff val="40000"/>
                  </a:schemeClr>
                </a:solidFill>
              </a:rPr>
              <a:t>What is Python?</a:t>
            </a:r>
          </a:p>
          <a:p>
            <a:r>
              <a:rPr lang="en-US" sz="3000" dirty="0" smtClean="0">
                <a:solidFill>
                  <a:srgbClr val="FFFF00"/>
                </a:solidFill>
              </a:rPr>
              <a:t>Basics</a:t>
            </a:r>
          </a:p>
          <a:p>
            <a:r>
              <a:rPr lang="en-US" sz="3000" dirty="0" smtClean="0">
                <a:solidFill>
                  <a:srgbClr val="92D050"/>
                </a:solidFill>
              </a:rPr>
              <a:t>Object-Oriented Programming (Philosophy)</a:t>
            </a:r>
          </a:p>
          <a:p>
            <a:r>
              <a:rPr lang="en-US" sz="3000" dirty="0" smtClean="0">
                <a:solidFill>
                  <a:srgbClr val="00B0F0"/>
                </a:solidFill>
              </a:rPr>
              <a:t>Object-Oriented Programming (Designer mode)</a:t>
            </a:r>
          </a:p>
          <a:p>
            <a:r>
              <a:rPr lang="en-US" sz="3000" dirty="0" smtClean="0">
                <a:solidFill>
                  <a:schemeClr val="accent4">
                    <a:lumMod val="40000"/>
                    <a:lumOff val="60000"/>
                  </a:schemeClr>
                </a:solidFill>
              </a:rPr>
              <a:t>Conclusion</a:t>
            </a:r>
          </a:p>
          <a:p>
            <a:pPr marL="4572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6861104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96200" cy="1154097"/>
          </a:xfrm>
        </p:spPr>
        <p:txBody>
          <a:bodyPr>
            <a:normAutofit/>
          </a:bodyPr>
          <a:lstStyle/>
          <a:p>
            <a:r>
              <a:rPr lang="en-US" dirty="0" smtClean="0">
                <a:solidFill>
                  <a:srgbClr val="FFFF00"/>
                </a:solidFill>
              </a:rPr>
              <a:t>Comparison Operators</a:t>
            </a:r>
            <a:endParaRPr lang="en-US" dirty="0">
              <a:solidFill>
                <a:srgbClr val="FFFF00"/>
              </a:solidFill>
            </a:endParaRPr>
          </a:p>
        </p:txBody>
      </p:sp>
      <p:sp>
        <p:nvSpPr>
          <p:cNvPr id="6" name="Content Placeholder 5"/>
          <p:cNvSpPr txBox="1">
            <a:spLocks/>
          </p:cNvSpPr>
          <p:nvPr/>
        </p:nvSpPr>
        <p:spPr>
          <a:xfrm>
            <a:off x="341258" y="1371601"/>
            <a:ext cx="8398827" cy="685800"/>
          </a:xfrm>
          <a:prstGeom prst="rect">
            <a:avLst/>
          </a:prstGeom>
        </p:spPr>
        <p:txBody>
          <a:bodyPr>
            <a:normAutofit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These operators compare the values on either sides of them and decide the relation among them.</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300906550"/>
              </p:ext>
            </p:extLst>
          </p:nvPr>
        </p:nvGraphicFramePr>
        <p:xfrm>
          <a:off x="304800" y="2057401"/>
          <a:ext cx="8610600" cy="4580186"/>
        </p:xfrm>
        <a:graphic>
          <a:graphicData uri="http://schemas.openxmlformats.org/drawingml/2006/table">
            <a:tbl>
              <a:tblPr/>
              <a:tblGrid>
                <a:gridCol w="2870200"/>
                <a:gridCol w="2870200"/>
                <a:gridCol w="2870200"/>
              </a:tblGrid>
              <a:tr h="553755">
                <a:tc>
                  <a:txBody>
                    <a:bodyPr/>
                    <a:lstStyle/>
                    <a:p>
                      <a:pPr algn="ctr" fontAlgn="t"/>
                      <a:r>
                        <a:rPr lang="en-US" sz="1200" dirty="0">
                          <a:effectLst/>
                        </a:rPr>
                        <a: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values of two operands are equal, then the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 b) is not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53755">
                <a:tc>
                  <a:txBody>
                    <a:bodyPr/>
                    <a:lstStyle/>
                    <a:p>
                      <a:pPr algn="ctr" fontAlgn="t"/>
                      <a:r>
                        <a:rPr lang="en-US" sz="1200" dirty="0">
                          <a:effectLst/>
                        </a:rPr>
                        <a: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values of two operands are not equal,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endParaRPr lang="en-US" sz="1200"/>
                    </a:p>
                  </a:txBody>
                  <a:tcPr marL="24404" marR="24404" marT="12202" marB="12202">
                    <a:lnL w="9525" cap="flat" cmpd="sng" algn="ctr">
                      <a:solidFill>
                        <a:srgbClr val="DDDDDD"/>
                      </a:solidFill>
                      <a:prstDash val="solid"/>
                      <a:round/>
                      <a:headEnd type="none" w="med" len="med"/>
                      <a:tailEnd type="none" w="med" len="med"/>
                    </a:lnL>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08014">
                <a:tc>
                  <a:txBody>
                    <a:bodyPr/>
                    <a:lstStyle/>
                    <a:p>
                      <a:pPr algn="ctr" fontAlgn="t"/>
                      <a:r>
                        <a:rPr lang="en-US" sz="1200" dirty="0">
                          <a:effectLst/>
                        </a:rPr>
                        <a:t>&gt;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greater than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&gt; b) is not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08014">
                <a:tc>
                  <a:txBody>
                    <a:bodyPr/>
                    <a:lstStyle/>
                    <a:p>
                      <a:pPr algn="ctr" fontAlgn="t"/>
                      <a:r>
                        <a:rPr lang="en-US" sz="1200" dirty="0">
                          <a:effectLst/>
                        </a:rPr>
                        <a:t>&lt;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less than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&lt; b) is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92767">
                <a:tc>
                  <a:txBody>
                    <a:bodyPr/>
                    <a:lstStyle/>
                    <a:p>
                      <a:pPr algn="ctr" fontAlgn="t"/>
                      <a:r>
                        <a:rPr lang="en-US" sz="1200" dirty="0">
                          <a:effectLst/>
                        </a:rPr>
                        <a:t>&gt;=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greater than or equal to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(a &gt;= b) is not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92767">
                <a:tc>
                  <a:txBody>
                    <a:bodyPr/>
                    <a:lstStyle/>
                    <a:p>
                      <a:pPr algn="ctr" fontAlgn="t"/>
                      <a:r>
                        <a:rPr lang="en-US" sz="1200" dirty="0">
                          <a:effectLst/>
                        </a:rPr>
                        <a:t>&lt;=</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a:effectLst/>
                        </a:rPr>
                        <a:t>If the value of left operand is less than or equal to the value of right operand, then condition becomes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200" dirty="0">
                          <a:effectLst/>
                        </a:rPr>
                        <a:t>(a &lt;= b) is true.</a:t>
                      </a:r>
                    </a:p>
                  </a:txBody>
                  <a:tcPr marL="20336" marR="20336" marT="20336" marB="20336">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453271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96200" cy="1154097"/>
          </a:xfrm>
        </p:spPr>
        <p:txBody>
          <a:bodyPr>
            <a:normAutofit/>
          </a:bodyPr>
          <a:lstStyle/>
          <a:p>
            <a:r>
              <a:rPr lang="en-US" dirty="0" smtClean="0">
                <a:solidFill>
                  <a:srgbClr val="FFFF00"/>
                </a:solidFill>
              </a:rPr>
              <a:t>Assignment Operators</a:t>
            </a:r>
            <a:endParaRPr lang="en-US" dirty="0">
              <a:solidFill>
                <a:srgbClr val="FFFF00"/>
              </a:solidFill>
            </a:endParaRPr>
          </a:p>
        </p:txBody>
      </p:sp>
      <p:sp>
        <p:nvSpPr>
          <p:cNvPr id="6" name="Content Placeholder 5"/>
          <p:cNvSpPr txBox="1">
            <a:spLocks/>
          </p:cNvSpPr>
          <p:nvPr/>
        </p:nvSpPr>
        <p:spPr>
          <a:xfrm>
            <a:off x="228600" y="1067613"/>
            <a:ext cx="8398827" cy="685800"/>
          </a:xfrm>
          <a:prstGeom prst="rect">
            <a:avLst/>
          </a:prstGeom>
        </p:spPr>
        <p:txBody>
          <a:bodyPr>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a:t>Assume variable a holds 10 and variable b holds 20, then</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223255644"/>
              </p:ext>
            </p:extLst>
          </p:nvPr>
        </p:nvGraphicFramePr>
        <p:xfrm>
          <a:off x="152400" y="1410513"/>
          <a:ext cx="8839200" cy="4987052"/>
        </p:xfrm>
        <a:graphic>
          <a:graphicData uri="http://schemas.openxmlformats.org/drawingml/2006/table">
            <a:tbl>
              <a:tblPr/>
              <a:tblGrid>
                <a:gridCol w="2057400"/>
                <a:gridCol w="3835400"/>
                <a:gridCol w="2946400"/>
              </a:tblGrid>
              <a:tr h="403437">
                <a:tc>
                  <a:txBody>
                    <a:bodyPr/>
                    <a:lstStyle/>
                    <a:p>
                      <a:pPr fontAlgn="t"/>
                      <a:r>
                        <a:rPr lang="en-US" sz="1400" dirty="0">
                          <a:effectLst/>
                        </a:rPr>
                        <a:t>=</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Assigns values from right side operands to left side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 b assigns value of a + b into c</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76056">
                <a:tc>
                  <a:txBody>
                    <a:bodyPr/>
                    <a:lstStyle/>
                    <a:p>
                      <a:pPr fontAlgn="t"/>
                      <a:r>
                        <a:rPr lang="en-US" sz="1400">
                          <a:effectLst/>
                        </a:rPr>
                        <a:t>+= Add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adds right operand to the left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48675">
                <a:tc>
                  <a:txBody>
                    <a:bodyPr/>
                    <a:lstStyle/>
                    <a:p>
                      <a:pPr fontAlgn="t"/>
                      <a:r>
                        <a:rPr lang="en-US" sz="1400">
                          <a:effectLst/>
                        </a:rPr>
                        <a:t>-= Subtract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subtracts right operand from the left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48675">
                <a:tc>
                  <a:txBody>
                    <a:bodyPr/>
                    <a:lstStyle/>
                    <a:p>
                      <a:pPr fontAlgn="t"/>
                      <a:r>
                        <a:rPr lang="en-US" sz="1400">
                          <a:effectLst/>
                        </a:rPr>
                        <a:t>*= Multiply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multiplies right operand with the left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48675">
                <a:tc>
                  <a:txBody>
                    <a:bodyPr/>
                    <a:lstStyle/>
                    <a:p>
                      <a:pPr fontAlgn="t"/>
                      <a:r>
                        <a:rPr lang="en-US" sz="1400">
                          <a:effectLst/>
                        </a:rPr>
                        <a:t>/= Divide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divides left operand with the right operand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76056">
                <a:tc>
                  <a:txBody>
                    <a:bodyPr/>
                    <a:lstStyle/>
                    <a:p>
                      <a:pPr fontAlgn="t"/>
                      <a:r>
                        <a:rPr lang="en-US" sz="1400">
                          <a:effectLst/>
                        </a:rPr>
                        <a:t>%= Modulus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takes modulus using two operands and assign the result to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621294">
                <a:tc>
                  <a:txBody>
                    <a:bodyPr/>
                    <a:lstStyle/>
                    <a:p>
                      <a:pPr fontAlgn="t"/>
                      <a:r>
                        <a:rPr lang="en-US" sz="1400">
                          <a:effectLst/>
                        </a:rPr>
                        <a:t>**= Exponent 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Performs exponential (power) calculation on operators and assign value to the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476056">
                <a:tc>
                  <a:txBody>
                    <a:bodyPr/>
                    <a:lstStyle/>
                    <a:p>
                      <a:pPr fontAlgn="t"/>
                      <a:r>
                        <a:rPr lang="en-US" sz="1400">
                          <a:effectLst/>
                        </a:rPr>
                        <a:t>//= Floor Division</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a:effectLst/>
                        </a:rPr>
                        <a:t>It performs floor division on operators and assign value to the left operand</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400" dirty="0">
                          <a:effectLst/>
                        </a:rPr>
                        <a:t>c //= a is equivalent to c = c // a</a:t>
                      </a:r>
                    </a:p>
                  </a:txBody>
                  <a:tcPr marL="17414" marR="17414" marT="17414" marB="1741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741993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1050" y="0"/>
            <a:ext cx="7315200" cy="2595025"/>
          </a:xfrm>
        </p:spPr>
        <p:txBody>
          <a:bodyPr/>
          <a:lstStyle/>
          <a:p>
            <a:r>
              <a:rPr lang="en-US" dirty="0">
                <a:solidFill>
                  <a:srgbClr val="FFFF00"/>
                </a:solidFill>
              </a:rPr>
              <a:t>L</a:t>
            </a:r>
            <a:r>
              <a:rPr lang="en-US" dirty="0" smtClean="0">
                <a:solidFill>
                  <a:srgbClr val="FFFF00"/>
                </a:solidFill>
              </a:rPr>
              <a:t>et’s start coding!</a:t>
            </a:r>
            <a:endParaRPr lang="en-US" dirty="0">
              <a:solidFill>
                <a:srgbClr val="FFFF00"/>
              </a:solidFill>
            </a:endParaRPr>
          </a:p>
        </p:txBody>
      </p:sp>
      <p:pic>
        <p:nvPicPr>
          <p:cNvPr id="4" name="Picture 2" descr="Image result for typing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7672" y="3048000"/>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57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Basic Functionalities</a:t>
            </a:r>
            <a:endParaRPr lang="en-US" dirty="0">
              <a:solidFill>
                <a:srgbClr val="FFFF00"/>
              </a:solidFill>
            </a:endParaRPr>
          </a:p>
        </p:txBody>
      </p:sp>
      <p:sp>
        <p:nvSpPr>
          <p:cNvPr id="3" name="Content Placeholder 2"/>
          <p:cNvSpPr>
            <a:spLocks noGrp="1"/>
          </p:cNvSpPr>
          <p:nvPr>
            <p:ph idx="1"/>
          </p:nvPr>
        </p:nvSpPr>
        <p:spPr>
          <a:xfrm>
            <a:off x="914400" y="1524000"/>
            <a:ext cx="7315200" cy="3539527"/>
          </a:xfrm>
        </p:spPr>
        <p:txBody>
          <a:bodyPr/>
          <a:lstStyle/>
          <a:p>
            <a:r>
              <a:rPr lang="en-US" dirty="0" smtClean="0"/>
              <a:t>“Hello World” - Outputting</a:t>
            </a:r>
            <a:endParaRPr lang="en-US" i="1" dirty="0" smtClean="0"/>
          </a:p>
          <a:p>
            <a:r>
              <a:rPr lang="en-US" i="1" dirty="0" smtClean="0"/>
              <a:t>Inputting</a:t>
            </a:r>
          </a:p>
          <a:p>
            <a:r>
              <a:rPr lang="en-US" i="1" dirty="0" smtClean="0"/>
              <a:t>Mathematical Calculation</a:t>
            </a:r>
          </a:p>
          <a:p>
            <a:r>
              <a:rPr lang="en-US" i="1" dirty="0" smtClean="0"/>
              <a:t>Strings</a:t>
            </a:r>
          </a:p>
          <a:p>
            <a:r>
              <a:rPr lang="en-US" i="1" dirty="0" smtClean="0"/>
              <a:t>Lists</a:t>
            </a:r>
          </a:p>
          <a:p>
            <a:r>
              <a:rPr lang="en-US" i="1" dirty="0" smtClean="0"/>
              <a:t>Conditional Statements</a:t>
            </a:r>
          </a:p>
          <a:p>
            <a:r>
              <a:rPr lang="en-US" i="1" dirty="0" smtClean="0"/>
              <a:t>Looping </a:t>
            </a:r>
          </a:p>
          <a:p>
            <a:endParaRPr lang="en-US" i="1" dirty="0"/>
          </a:p>
        </p:txBody>
      </p:sp>
    </p:spTree>
    <p:extLst>
      <p:ext uri="{BB962C8B-B14F-4D97-AF65-F5344CB8AC3E}">
        <p14:creationId xmlns:p14="http://schemas.microsoft.com/office/powerpoint/2010/main" val="566946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Hello World (Outputting)</a:t>
            </a:r>
            <a:endParaRPr lang="en-US" dirty="0">
              <a:solidFill>
                <a:srgbClr val="FFFF00"/>
              </a:solidFill>
            </a:endParaRPr>
          </a:p>
        </p:txBody>
      </p:sp>
      <p:sp>
        <p:nvSpPr>
          <p:cNvPr id="3" name="Content Placeholder 2"/>
          <p:cNvSpPr>
            <a:spLocks noGrp="1"/>
          </p:cNvSpPr>
          <p:nvPr>
            <p:ph idx="1"/>
          </p:nvPr>
        </p:nvSpPr>
        <p:spPr>
          <a:xfrm>
            <a:off x="914400" y="1524001"/>
            <a:ext cx="7315200" cy="533400"/>
          </a:xfrm>
        </p:spPr>
        <p:txBody>
          <a:bodyPr/>
          <a:lstStyle/>
          <a:p>
            <a:r>
              <a:rPr lang="en-US" dirty="0" smtClean="0"/>
              <a:t>Your very first program</a:t>
            </a:r>
            <a:endParaRPr lang="en-US" i="1" dirty="0" smtClean="0"/>
          </a:p>
          <a:p>
            <a:endParaRPr lang="en-US" i="1" dirty="0"/>
          </a:p>
        </p:txBody>
      </p:sp>
      <p:sp>
        <p:nvSpPr>
          <p:cNvPr id="4" name="Content Placeholder 3"/>
          <p:cNvSpPr txBox="1">
            <a:spLocks/>
          </p:cNvSpPr>
          <p:nvPr/>
        </p:nvSpPr>
        <p:spPr>
          <a:xfrm>
            <a:off x="2286000" y="2667000"/>
            <a:ext cx="4489029" cy="1219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a:p>
          <a:p>
            <a:pPr marL="45720" indent="0">
              <a:buFont typeface="Wingdings" charset="2"/>
              <a:buNone/>
            </a:pPr>
            <a:r>
              <a:rPr lang="en-US" sz="1400" dirty="0" smtClean="0"/>
              <a:t>print (‘Hello World!’)</a:t>
            </a:r>
          </a:p>
        </p:txBody>
      </p:sp>
    </p:spTree>
    <p:extLst>
      <p:ext uri="{BB962C8B-B14F-4D97-AF65-F5344CB8AC3E}">
        <p14:creationId xmlns:p14="http://schemas.microsoft.com/office/powerpoint/2010/main" val="16431223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Inputting</a:t>
            </a:r>
            <a:endParaRPr lang="en-US" dirty="0">
              <a:solidFill>
                <a:srgbClr val="FFFF00"/>
              </a:solidFill>
            </a:endParaRPr>
          </a:p>
        </p:txBody>
      </p:sp>
      <p:sp>
        <p:nvSpPr>
          <p:cNvPr id="3" name="Content Placeholder 2"/>
          <p:cNvSpPr>
            <a:spLocks noGrp="1"/>
          </p:cNvSpPr>
          <p:nvPr>
            <p:ph idx="1"/>
          </p:nvPr>
        </p:nvSpPr>
        <p:spPr>
          <a:xfrm>
            <a:off x="914400" y="1524001"/>
            <a:ext cx="7315200" cy="533400"/>
          </a:xfrm>
        </p:spPr>
        <p:txBody>
          <a:bodyPr/>
          <a:lstStyle/>
          <a:p>
            <a:r>
              <a:rPr lang="en-US" dirty="0" smtClean="0"/>
              <a:t>Your second program</a:t>
            </a:r>
            <a:endParaRPr lang="en-US" i="1" dirty="0" smtClean="0"/>
          </a:p>
          <a:p>
            <a:endParaRPr lang="en-US" i="1" dirty="0"/>
          </a:p>
        </p:txBody>
      </p:sp>
      <p:sp>
        <p:nvSpPr>
          <p:cNvPr id="4" name="Content Placeholder 3"/>
          <p:cNvSpPr txBox="1">
            <a:spLocks/>
          </p:cNvSpPr>
          <p:nvPr/>
        </p:nvSpPr>
        <p:spPr>
          <a:xfrm>
            <a:off x="4419600" y="2819400"/>
            <a:ext cx="4267200" cy="1219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a:t>usr</a:t>
            </a:r>
            <a:r>
              <a:rPr lang="en-US" sz="1400" dirty="0"/>
              <a:t>/bin/</a:t>
            </a:r>
            <a:r>
              <a:rPr lang="en-US" sz="1400" dirty="0" err="1"/>
              <a:t>env</a:t>
            </a:r>
            <a:r>
              <a:rPr lang="en-US" sz="1400" dirty="0"/>
              <a:t> python</a:t>
            </a:r>
          </a:p>
          <a:p>
            <a:pPr marL="45720" indent="0">
              <a:buNone/>
            </a:pPr>
            <a:endParaRPr lang="en-US" sz="1400" dirty="0"/>
          </a:p>
          <a:p>
            <a:pPr marL="45720" indent="0">
              <a:buNone/>
            </a:pPr>
            <a:r>
              <a:rPr lang="en-US" sz="1400" dirty="0"/>
              <a:t>foo = input("Enter your integer input: ")</a:t>
            </a:r>
          </a:p>
          <a:p>
            <a:pPr marL="45720" indent="0">
              <a:buNone/>
            </a:pPr>
            <a:r>
              <a:rPr lang="en-US" sz="1400" dirty="0"/>
              <a:t>print </a:t>
            </a:r>
            <a:r>
              <a:rPr lang="en-US" sz="1400" dirty="0" smtClean="0"/>
              <a:t>("</a:t>
            </a:r>
            <a:r>
              <a:rPr lang="en-US" sz="1400" dirty="0"/>
              <a:t>Your integer input </a:t>
            </a:r>
            <a:r>
              <a:rPr lang="en-US" sz="1400" dirty="0" smtClean="0"/>
              <a:t>is</a:t>
            </a:r>
            <a:r>
              <a:rPr lang="en-US" sz="1400" dirty="0"/>
              <a:t>: </a:t>
            </a:r>
            <a:r>
              <a:rPr lang="en-US" sz="1400" dirty="0" smtClean="0"/>
              <a:t>“ + foo)</a:t>
            </a:r>
          </a:p>
        </p:txBody>
      </p:sp>
      <p:sp>
        <p:nvSpPr>
          <p:cNvPr id="5" name="Content Placeholder 3"/>
          <p:cNvSpPr txBox="1">
            <a:spLocks/>
          </p:cNvSpPr>
          <p:nvPr/>
        </p:nvSpPr>
        <p:spPr>
          <a:xfrm>
            <a:off x="76200" y="2814536"/>
            <a:ext cx="4191000" cy="1219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smtClean="0"/>
          </a:p>
          <a:p>
            <a:pPr marL="45720" indent="0">
              <a:buFont typeface="Wingdings" charset="2"/>
              <a:buNone/>
            </a:pPr>
            <a:r>
              <a:rPr lang="en-US" sz="1400" dirty="0" smtClean="0"/>
              <a:t>foo = </a:t>
            </a:r>
            <a:r>
              <a:rPr lang="en-US" sz="1400" dirty="0" err="1" smtClean="0"/>
              <a:t>raw_input</a:t>
            </a:r>
            <a:r>
              <a:rPr lang="en-US" sz="1400" dirty="0" smtClean="0"/>
              <a:t>(“Enter your input: ”)</a:t>
            </a:r>
            <a:endParaRPr lang="en-US" sz="1400" dirty="0"/>
          </a:p>
          <a:p>
            <a:pPr marL="45720" indent="0">
              <a:buFont typeface="Wingdings" charset="2"/>
              <a:buNone/>
            </a:pPr>
            <a:r>
              <a:rPr lang="en-US" sz="1400" dirty="0" smtClean="0"/>
              <a:t>print (“You entered: ” + foo)</a:t>
            </a:r>
          </a:p>
        </p:txBody>
      </p:sp>
      <p:sp>
        <p:nvSpPr>
          <p:cNvPr id="6" name="Content Placeholder 3"/>
          <p:cNvSpPr txBox="1">
            <a:spLocks/>
          </p:cNvSpPr>
          <p:nvPr/>
        </p:nvSpPr>
        <p:spPr>
          <a:xfrm>
            <a:off x="4090481" y="4991100"/>
            <a:ext cx="4875179" cy="14478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a:t>usr</a:t>
            </a:r>
            <a:r>
              <a:rPr lang="en-US" sz="1400" dirty="0"/>
              <a:t>/bin/</a:t>
            </a:r>
            <a:r>
              <a:rPr lang="en-US" sz="1400" dirty="0" err="1"/>
              <a:t>env</a:t>
            </a:r>
            <a:r>
              <a:rPr lang="en-US" sz="1400" dirty="0"/>
              <a:t> python</a:t>
            </a:r>
          </a:p>
          <a:p>
            <a:pPr marL="45720" indent="0">
              <a:buNone/>
            </a:pPr>
            <a:endParaRPr lang="en-US" sz="1400" dirty="0"/>
          </a:p>
          <a:p>
            <a:pPr marL="45720" indent="0">
              <a:buNone/>
            </a:pPr>
            <a:r>
              <a:rPr lang="en-US" sz="1400" dirty="0"/>
              <a:t>foo = input("Enter your input: ")</a:t>
            </a:r>
          </a:p>
          <a:p>
            <a:pPr marL="45720" indent="0">
              <a:buNone/>
            </a:pPr>
            <a:r>
              <a:rPr lang="en-US" sz="1400" dirty="0" smtClean="0"/>
              <a:t>print "</a:t>
            </a:r>
            <a:r>
              <a:rPr lang="en-US" sz="1400" dirty="0"/>
              <a:t>Your integer input is: </a:t>
            </a:r>
            <a:r>
              <a:rPr lang="en-US" sz="1400" dirty="0" smtClean="0"/>
              <a:t>“, foo</a:t>
            </a:r>
          </a:p>
        </p:txBody>
      </p:sp>
      <p:sp>
        <p:nvSpPr>
          <p:cNvPr id="7" name="Content Placeholder 2"/>
          <p:cNvSpPr txBox="1">
            <a:spLocks/>
          </p:cNvSpPr>
          <p:nvPr/>
        </p:nvSpPr>
        <p:spPr>
          <a:xfrm>
            <a:off x="4061298" y="4457700"/>
            <a:ext cx="45720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dirty="0" smtClean="0"/>
              <a:t>Receiving input as an integer</a:t>
            </a:r>
            <a:endParaRPr lang="en-US" i="1" dirty="0" smtClean="0"/>
          </a:p>
          <a:p>
            <a:endParaRPr lang="en-US" i="1" dirty="0"/>
          </a:p>
        </p:txBody>
      </p:sp>
    </p:spTree>
    <p:extLst>
      <p:ext uri="{BB962C8B-B14F-4D97-AF65-F5344CB8AC3E}">
        <p14:creationId xmlns:p14="http://schemas.microsoft.com/office/powerpoint/2010/main" val="3701452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Mathematical Calculations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Calculate the area of a rectangle by taking in inputs for the width and length respectively and printing out the product of the two numbers</a:t>
            </a:r>
            <a:endParaRPr lang="en-US" i="1" dirty="0" smtClean="0"/>
          </a:p>
          <a:p>
            <a:endParaRPr lang="en-US" i="1" dirty="0"/>
          </a:p>
        </p:txBody>
      </p:sp>
      <p:sp>
        <p:nvSpPr>
          <p:cNvPr id="4" name="Content Placeholder 3"/>
          <p:cNvSpPr txBox="1">
            <a:spLocks/>
          </p:cNvSpPr>
          <p:nvPr/>
        </p:nvSpPr>
        <p:spPr>
          <a:xfrm>
            <a:off x="1219200" y="2819400"/>
            <a:ext cx="71628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a:t>usr</a:t>
            </a:r>
            <a:r>
              <a:rPr lang="en-US" sz="1400" dirty="0"/>
              <a:t>/bin/</a:t>
            </a:r>
            <a:r>
              <a:rPr lang="en-US" sz="1400" dirty="0" err="1"/>
              <a:t>env</a:t>
            </a:r>
            <a:r>
              <a:rPr lang="en-US" sz="1400" dirty="0"/>
              <a:t> python</a:t>
            </a:r>
          </a:p>
          <a:p>
            <a:pPr marL="45720" indent="0">
              <a:buNone/>
            </a:pPr>
            <a:r>
              <a:rPr lang="en-US" sz="1400" dirty="0"/>
              <a:t>import math</a:t>
            </a:r>
          </a:p>
          <a:p>
            <a:pPr marL="45720" indent="0">
              <a:buNone/>
            </a:pPr>
            <a:endParaRPr lang="en-US" sz="1400" dirty="0"/>
          </a:p>
          <a:p>
            <a:pPr marL="45720" indent="0">
              <a:buNone/>
            </a:pPr>
            <a:r>
              <a:rPr lang="en-US" sz="1400" dirty="0"/>
              <a:t>width = input("Enter width: ")</a:t>
            </a:r>
          </a:p>
          <a:p>
            <a:pPr marL="45720" indent="0">
              <a:buNone/>
            </a:pPr>
            <a:r>
              <a:rPr lang="en-US" sz="1400" dirty="0"/>
              <a:t>length = input("Enter length: ")</a:t>
            </a:r>
          </a:p>
          <a:p>
            <a:pPr marL="45720" indent="0">
              <a:buNone/>
            </a:pPr>
            <a:endParaRPr lang="en-US" sz="1400" dirty="0"/>
          </a:p>
          <a:p>
            <a:pPr marL="45720" indent="0">
              <a:buNone/>
            </a:pPr>
            <a:r>
              <a:rPr lang="en-US" sz="1400" dirty="0"/>
              <a:t>area = width * length</a:t>
            </a:r>
          </a:p>
          <a:p>
            <a:pPr marL="45720" indent="0">
              <a:buNone/>
            </a:pPr>
            <a:endParaRPr lang="en-US" sz="1400" dirty="0"/>
          </a:p>
          <a:p>
            <a:pPr marL="45720" indent="0">
              <a:buNone/>
            </a:pPr>
            <a:r>
              <a:rPr lang="en-US" sz="1400" dirty="0"/>
              <a:t>print "Total area of rectangle is : " , area , "cm2."</a:t>
            </a:r>
          </a:p>
        </p:txBody>
      </p:sp>
    </p:spTree>
    <p:extLst>
      <p:ext uri="{BB962C8B-B14F-4D97-AF65-F5344CB8AC3E}">
        <p14:creationId xmlns:p14="http://schemas.microsoft.com/office/powerpoint/2010/main" val="3690717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1</a:t>
            </a:r>
            <a:endParaRPr lang="en-US" dirty="0">
              <a:solidFill>
                <a:srgbClr val="FFFF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1545" y="1524000"/>
                <a:ext cx="7315200" cy="4724400"/>
              </a:xfrm>
            </p:spPr>
            <p:txBody>
              <a:bodyPr>
                <a:normAutofit/>
              </a:bodyPr>
              <a:lstStyle/>
              <a:p>
                <a:r>
                  <a:rPr lang="en-US" dirty="0" smtClean="0"/>
                  <a:t>Create a program which calculates and outputs the volume of a cuboid by </a:t>
                </a:r>
                <a:r>
                  <a:rPr lang="en-US" i="1" dirty="0"/>
                  <a:t>t</a:t>
                </a:r>
                <a:r>
                  <a:rPr lang="en-US" i="1" dirty="0" smtClean="0"/>
                  <a:t>aking in 3 integer inputs (height, width, length ).</a:t>
                </a:r>
              </a:p>
              <a:p>
                <a:endParaRPr lang="en-US" i="1" dirty="0"/>
              </a:p>
              <a:p>
                <a:r>
                  <a:rPr lang="en-US" i="1" dirty="0" smtClean="0"/>
                  <a:t>Create a program that calculates and outputs the area of a circle by taking in 1 integer input </a:t>
                </a:r>
              </a:p>
              <a:p>
                <a:pPr lvl="1"/>
                <a:r>
                  <a:rPr lang="en-US" i="1" dirty="0" smtClean="0"/>
                  <a:t>Hint: </a:t>
                </a:r>
                <a14:m>
                  <m:oMath xmlns:m="http://schemas.openxmlformats.org/officeDocument/2006/math">
                    <m:r>
                      <a:rPr lang="en-US" i="1" smtClean="0">
                        <a:latin typeface="Cambria Math"/>
                      </a:rPr>
                      <m:t>𝐴</m:t>
                    </m:r>
                    <m:r>
                      <a:rPr lang="en-US" i="1" smtClean="0">
                        <a:latin typeface="Cambria Math"/>
                      </a:rPr>
                      <m:t>=</m:t>
                    </m:r>
                    <m:r>
                      <a:rPr lang="el-GR" i="1" smtClean="0">
                        <a:latin typeface="Cambria Math"/>
                      </a:rPr>
                      <m:t>𝜋</m:t>
                    </m:r>
                    <m:sSup>
                      <m:sSupPr>
                        <m:ctrlPr>
                          <a:rPr lang="en-US" i="1" smtClean="0">
                            <a:latin typeface="Cambria Math"/>
                          </a:rPr>
                        </m:ctrlPr>
                      </m:sSupPr>
                      <m:e>
                        <m:r>
                          <a:rPr lang="en-US" i="1" smtClean="0">
                            <a:latin typeface="Cambria Math"/>
                          </a:rPr>
                          <m:t>𝑟</m:t>
                        </m:r>
                      </m:e>
                      <m:sup>
                        <m:r>
                          <a:rPr lang="en-US" i="1" smtClean="0">
                            <a:latin typeface="Cambria Math"/>
                          </a:rPr>
                          <m:t>2</m:t>
                        </m:r>
                      </m:sup>
                    </m:sSup>
                  </m:oMath>
                </a14:m>
                <a:endParaRPr lang="en-US" i="1" dirty="0" smtClean="0"/>
              </a:p>
              <a:p>
                <a:pPr lvl="1"/>
                <a:r>
                  <a:rPr lang="en-US" i="1" dirty="0" smtClean="0"/>
                  <a:t>Hint: </a:t>
                </a:r>
              </a:p>
              <a:p>
                <a:endParaRPr lang="en-US" i="1" dirty="0" smtClean="0"/>
              </a:p>
              <a:p>
                <a:r>
                  <a:rPr lang="en-US" i="1" dirty="0" smtClean="0"/>
                  <a:t>Create </a:t>
                </a:r>
                <a:r>
                  <a:rPr lang="en-US" i="1" dirty="0"/>
                  <a:t>a program that calculates and outputs the </a:t>
                </a:r>
                <a:r>
                  <a:rPr lang="en-US" i="1" dirty="0" smtClean="0"/>
                  <a:t>volume </a:t>
                </a:r>
                <a:r>
                  <a:rPr lang="en-US" i="1" dirty="0"/>
                  <a:t>of a </a:t>
                </a:r>
                <a:r>
                  <a:rPr lang="en-US" i="1" dirty="0" smtClean="0"/>
                  <a:t>sphere </a:t>
                </a:r>
                <a:r>
                  <a:rPr lang="en-US" i="1" dirty="0"/>
                  <a:t>by taking in 1 integer input </a:t>
                </a:r>
              </a:p>
              <a:p>
                <a:pPr lvl="1"/>
                <a:r>
                  <a:rPr lang="en-US" i="1" dirty="0"/>
                  <a:t>Hint: </a:t>
                </a:r>
                <a14:m>
                  <m:oMath xmlns:m="http://schemas.openxmlformats.org/officeDocument/2006/math">
                    <m:r>
                      <a:rPr lang="en-US" b="0" i="1" smtClean="0">
                        <a:latin typeface="Cambria Math"/>
                      </a:rPr>
                      <m:t>𝑉</m:t>
                    </m:r>
                    <m:r>
                      <a:rPr lang="en-US" b="0" i="1" smtClean="0">
                        <a:latin typeface="Cambria Math"/>
                      </a:rPr>
                      <m:t>= </m:t>
                    </m:r>
                    <m:f>
                      <m:fPr>
                        <m:ctrlPr>
                          <a:rPr lang="en-US" b="0" i="1" smtClean="0">
                            <a:latin typeface="Cambria Math"/>
                          </a:rPr>
                        </m:ctrlPr>
                      </m:fPr>
                      <m:num>
                        <m:r>
                          <a:rPr lang="en-US" b="0" i="1" smtClean="0">
                            <a:latin typeface="Cambria Math"/>
                          </a:rPr>
                          <m:t>4</m:t>
                        </m:r>
                      </m:num>
                      <m:den>
                        <m:r>
                          <a:rPr lang="en-US" b="0" i="1" smtClean="0">
                            <a:latin typeface="Cambria Math"/>
                          </a:rPr>
                          <m:t>3</m:t>
                        </m:r>
                      </m:den>
                    </m:f>
                  </m:oMath>
                </a14:m>
                <a:r>
                  <a:rPr lang="el-GR" dirty="0"/>
                  <a:t> </a:t>
                </a:r>
                <a14:m>
                  <m:oMath xmlns:m="http://schemas.openxmlformats.org/officeDocument/2006/math">
                    <m:r>
                      <a:rPr lang="el-GR" i="1">
                        <a:latin typeface="Cambria Math"/>
                      </a:rPr>
                      <m:t>𝜋</m:t>
                    </m:r>
                    <m:sSup>
                      <m:sSupPr>
                        <m:ctrlPr>
                          <a:rPr lang="en-US" i="1">
                            <a:latin typeface="Cambria Math"/>
                          </a:rPr>
                        </m:ctrlPr>
                      </m:sSupPr>
                      <m:e>
                        <m:r>
                          <a:rPr lang="en-US" i="1">
                            <a:latin typeface="Cambria Math"/>
                          </a:rPr>
                          <m:t>𝑟</m:t>
                        </m:r>
                      </m:e>
                      <m:sup>
                        <m:r>
                          <a:rPr lang="en-US" b="0" i="1" smtClean="0">
                            <a:latin typeface="Cambria Math"/>
                          </a:rPr>
                          <m:t>3</m:t>
                        </m:r>
                      </m:sup>
                    </m:sSup>
                  </m:oMath>
                </a14:m>
                <a:endParaRPr lang="en-US" i="1" dirty="0" smtClean="0"/>
              </a:p>
              <a:p>
                <a:pPr marL="320040" lvl="1" indent="0">
                  <a:buNone/>
                </a:pPr>
                <a:endParaRPr lang="en-US" i="1" dirty="0" smtClean="0"/>
              </a:p>
              <a:p>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1545" y="1524000"/>
                <a:ext cx="7315200" cy="4724400"/>
              </a:xfrm>
              <a:blipFill rotWithShape="1">
                <a:blip r:embed="rId2"/>
                <a:stretch>
                  <a:fillRect t="-645" r="-2000"/>
                </a:stretch>
              </a:blipFill>
            </p:spPr>
            <p:txBody>
              <a:bodyPr/>
              <a:lstStyle/>
              <a:p>
                <a:r>
                  <a:rPr lang="en-US">
                    <a:noFill/>
                  </a:rPr>
                  <a:t> </a:t>
                </a:r>
              </a:p>
            </p:txBody>
          </p:sp>
        </mc:Fallback>
      </mc:AlternateContent>
      <p:sp>
        <p:nvSpPr>
          <p:cNvPr id="4" name="Content Placeholder 3"/>
          <p:cNvSpPr txBox="1">
            <a:spLocks/>
          </p:cNvSpPr>
          <p:nvPr/>
        </p:nvSpPr>
        <p:spPr>
          <a:xfrm>
            <a:off x="1676400" y="3886200"/>
            <a:ext cx="5562600" cy="381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a:t>a</a:t>
            </a:r>
            <a:r>
              <a:rPr lang="en-US" sz="1400" dirty="0" smtClean="0"/>
              <a:t>rea = </a:t>
            </a:r>
            <a:r>
              <a:rPr lang="en-US" sz="1400" dirty="0" err="1" smtClean="0"/>
              <a:t>math.pi</a:t>
            </a:r>
            <a:r>
              <a:rPr lang="en-US" sz="1400" dirty="0" smtClean="0"/>
              <a:t> * </a:t>
            </a:r>
            <a:r>
              <a:rPr lang="en-US" sz="1400" dirty="0" err="1" smtClean="0"/>
              <a:t>math.pow</a:t>
            </a:r>
            <a:r>
              <a:rPr lang="en-US" sz="1400" dirty="0" smtClean="0"/>
              <a:t>(r,2)</a:t>
            </a:r>
          </a:p>
        </p:txBody>
      </p:sp>
    </p:spTree>
    <p:extLst>
      <p:ext uri="{BB962C8B-B14F-4D97-AF65-F5344CB8AC3E}">
        <p14:creationId xmlns:p14="http://schemas.microsoft.com/office/powerpoint/2010/main" val="33698114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Strings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Python strings contain many interesting features which you can use to manipulate the content of the string to what you want. </a:t>
            </a:r>
            <a:endParaRPr lang="en-US" i="1" dirty="0" smtClean="0"/>
          </a:p>
          <a:p>
            <a:endParaRPr lang="en-US" i="1" dirty="0"/>
          </a:p>
        </p:txBody>
      </p:sp>
      <p:sp>
        <p:nvSpPr>
          <p:cNvPr id="4" name="Content Placeholder 3"/>
          <p:cNvSpPr txBox="1">
            <a:spLocks/>
          </p:cNvSpPr>
          <p:nvPr/>
        </p:nvSpPr>
        <p:spPr>
          <a:xfrm>
            <a:off x="1219200" y="2819400"/>
            <a:ext cx="71628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a:p>
          <a:p>
            <a:pPr marL="45720" indent="0">
              <a:buFont typeface="Wingdings" charset="2"/>
              <a:buNone/>
            </a:pPr>
            <a:r>
              <a:rPr lang="en-US" sz="1400" dirty="0" smtClean="0"/>
              <a:t>_</a:t>
            </a:r>
            <a:r>
              <a:rPr lang="en-US" sz="1400" dirty="0" err="1" smtClean="0"/>
              <a:t>daword</a:t>
            </a:r>
            <a:r>
              <a:rPr lang="en-US" sz="1400" dirty="0" smtClean="0"/>
              <a:t> = input(“Input the word: ”)</a:t>
            </a:r>
          </a:p>
          <a:p>
            <a:pPr marL="45720" indent="0">
              <a:buFont typeface="Wingdings" charset="2"/>
              <a:buNone/>
            </a:pPr>
            <a:endParaRPr lang="en-US" sz="1400" dirty="0"/>
          </a:p>
          <a:p>
            <a:pPr marL="45720" indent="0">
              <a:buFont typeface="Wingdings" charset="2"/>
              <a:buNone/>
            </a:pPr>
            <a:r>
              <a:rPr lang="en-US" sz="1400" dirty="0" smtClean="0"/>
              <a:t>index = </a:t>
            </a:r>
            <a:r>
              <a:rPr lang="en-US" sz="1400" dirty="0" err="1" smtClean="0"/>
              <a:t>int</a:t>
            </a:r>
            <a:r>
              <a:rPr lang="en-US" sz="1400" dirty="0" smtClean="0"/>
              <a:t>(input(“Input the index:  ”))</a:t>
            </a:r>
          </a:p>
          <a:p>
            <a:pPr marL="45720" indent="0">
              <a:buFont typeface="Wingdings" charset="2"/>
              <a:buNone/>
            </a:pPr>
            <a:endParaRPr lang="en-US" sz="1400" dirty="0"/>
          </a:p>
          <a:p>
            <a:pPr marL="45720" indent="0">
              <a:buFont typeface="Wingdings" charset="2"/>
              <a:buNone/>
            </a:pPr>
            <a:r>
              <a:rPr lang="en-US" sz="1400" dirty="0" smtClean="0"/>
              <a:t>print(“The letter you want is: ” + _</a:t>
            </a:r>
            <a:r>
              <a:rPr lang="en-US" sz="1400" dirty="0" err="1" smtClean="0"/>
              <a:t>daword</a:t>
            </a:r>
            <a:r>
              <a:rPr lang="en-US" sz="1400" dirty="0" smtClean="0"/>
              <a:t>[index] + “.”)</a:t>
            </a:r>
          </a:p>
        </p:txBody>
      </p:sp>
    </p:spTree>
    <p:extLst>
      <p:ext uri="{BB962C8B-B14F-4D97-AF65-F5344CB8AC3E}">
        <p14:creationId xmlns:p14="http://schemas.microsoft.com/office/powerpoint/2010/main" val="31403447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2</a:t>
            </a:r>
            <a:endParaRPr lang="en-US" dirty="0">
              <a:solidFill>
                <a:srgbClr val="FFFF00"/>
              </a:solidFill>
            </a:endParaRPr>
          </a:p>
        </p:txBody>
      </p:sp>
      <p:sp>
        <p:nvSpPr>
          <p:cNvPr id="3" name="Content Placeholder 2"/>
          <p:cNvSpPr>
            <a:spLocks noGrp="1"/>
          </p:cNvSpPr>
          <p:nvPr>
            <p:ph idx="1"/>
          </p:nvPr>
        </p:nvSpPr>
        <p:spPr>
          <a:xfrm>
            <a:off x="361545" y="1524000"/>
            <a:ext cx="7315200" cy="4724400"/>
          </a:xfrm>
        </p:spPr>
        <p:txBody>
          <a:bodyPr>
            <a:normAutofit fontScale="92500" lnSpcReduction="20000"/>
          </a:bodyPr>
          <a:lstStyle/>
          <a:p>
            <a:r>
              <a:rPr lang="en-US" dirty="0" smtClean="0"/>
              <a:t>Create a program which takes in a string input, capitalizes only the first letter and prints out the resulting string.</a:t>
            </a:r>
          </a:p>
          <a:p>
            <a:pPr lvl="1"/>
            <a:r>
              <a:rPr lang="en-US" i="1" dirty="0" smtClean="0"/>
              <a:t>hint: keyword: capitalize</a:t>
            </a:r>
          </a:p>
          <a:p>
            <a:pPr lvl="1"/>
            <a:r>
              <a:rPr lang="en-US" i="1" dirty="0" smtClean="0"/>
              <a:t>hint: Refer to the docs.</a:t>
            </a:r>
          </a:p>
          <a:p>
            <a:endParaRPr lang="en-US" i="1" dirty="0"/>
          </a:p>
          <a:p>
            <a:r>
              <a:rPr lang="en-US" i="1" dirty="0" smtClean="0"/>
              <a:t>Create a program which takes in a string input and outputs false if it contains a digit</a:t>
            </a:r>
          </a:p>
          <a:p>
            <a:pPr lvl="1"/>
            <a:r>
              <a:rPr lang="en-US" i="1" dirty="0" smtClean="0"/>
              <a:t>Hint: </a:t>
            </a:r>
            <a:r>
              <a:rPr lang="en-US" i="1" dirty="0" err="1" smtClean="0"/>
              <a:t>isalpha</a:t>
            </a:r>
            <a:r>
              <a:rPr lang="en-US" i="1" dirty="0" smtClean="0"/>
              <a:t>()</a:t>
            </a:r>
          </a:p>
          <a:p>
            <a:endParaRPr lang="en-US" i="1" dirty="0"/>
          </a:p>
          <a:p>
            <a:r>
              <a:rPr lang="en-US" i="1" dirty="0" smtClean="0"/>
              <a:t>Create a program which takes in a string and outputs its length.</a:t>
            </a:r>
          </a:p>
          <a:p>
            <a:pPr lvl="1"/>
            <a:r>
              <a:rPr lang="en-US" i="1" dirty="0" smtClean="0"/>
              <a:t>Hint: </a:t>
            </a:r>
            <a:r>
              <a:rPr lang="en-US" i="1" dirty="0" err="1" smtClean="0"/>
              <a:t>len</a:t>
            </a:r>
            <a:r>
              <a:rPr lang="en-US" i="1" dirty="0" smtClean="0"/>
              <a:t>(</a:t>
            </a:r>
            <a:r>
              <a:rPr lang="en-US" i="1" dirty="0" err="1" smtClean="0"/>
              <a:t>variablename</a:t>
            </a:r>
            <a:r>
              <a:rPr lang="en-US" i="1" dirty="0" smtClean="0"/>
              <a:t>)</a:t>
            </a:r>
          </a:p>
          <a:p>
            <a:endParaRPr lang="en-US" i="1" dirty="0"/>
          </a:p>
          <a:p>
            <a:r>
              <a:rPr lang="en-US" i="1" dirty="0" smtClean="0"/>
              <a:t>Create a program which counts the number of occurrences of the same character in a string and returns the counting.</a:t>
            </a:r>
          </a:p>
        </p:txBody>
      </p:sp>
    </p:spTree>
    <p:extLst>
      <p:ext uri="{BB962C8B-B14F-4D97-AF65-F5344CB8AC3E}">
        <p14:creationId xmlns:p14="http://schemas.microsoft.com/office/powerpoint/2010/main" val="2037473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315200" cy="1154097"/>
          </a:xfrm>
        </p:spPr>
        <p:txBody>
          <a:bodyPr/>
          <a:lstStyle/>
          <a:p>
            <a:r>
              <a:rPr lang="en-US" dirty="0" smtClean="0">
                <a:solidFill>
                  <a:srgbClr val="FF5050"/>
                </a:solidFill>
              </a:rPr>
              <a:t>What is Programming?</a:t>
            </a:r>
            <a:endParaRPr lang="en-US" dirty="0">
              <a:solidFill>
                <a:srgbClr val="FF5050"/>
              </a:solidFill>
            </a:endParaRPr>
          </a:p>
        </p:txBody>
      </p:sp>
      <p:sp>
        <p:nvSpPr>
          <p:cNvPr id="3" name="Content Placeholder 2"/>
          <p:cNvSpPr>
            <a:spLocks noGrp="1"/>
          </p:cNvSpPr>
          <p:nvPr>
            <p:ph idx="1"/>
          </p:nvPr>
        </p:nvSpPr>
        <p:spPr>
          <a:xfrm>
            <a:off x="609600" y="1600200"/>
            <a:ext cx="7315200" cy="3539527"/>
          </a:xfrm>
        </p:spPr>
        <p:txBody>
          <a:bodyPr/>
          <a:lstStyle/>
          <a:p>
            <a:r>
              <a:rPr lang="en-US" b="1" dirty="0" smtClean="0"/>
              <a:t>“ Programming</a:t>
            </a:r>
            <a:r>
              <a:rPr lang="en-US" dirty="0"/>
              <a:t> is the process of taking an algorithm and encoding it into a notation, a programming language, so that it can be executed by a </a:t>
            </a:r>
            <a:r>
              <a:rPr lang="en-US" dirty="0" smtClean="0"/>
              <a:t>computer.”</a:t>
            </a:r>
          </a:p>
          <a:p>
            <a:pPr marL="45720" indent="0">
              <a:buNone/>
            </a:pPr>
            <a:r>
              <a:rPr lang="en-US" sz="1050" dirty="0"/>
              <a:t>From </a:t>
            </a:r>
            <a:r>
              <a:rPr lang="en-US" sz="1050" dirty="0">
                <a:hlinkClick r:id="rId2"/>
              </a:rPr>
              <a:t>http://</a:t>
            </a:r>
            <a:r>
              <a:rPr lang="en-US" sz="1050" dirty="0" smtClean="0">
                <a:hlinkClick r:id="rId2"/>
              </a:rPr>
              <a:t>interactivepython.org/courselib/static/pythonds/Introduction/WhatIsProgramming.html</a:t>
            </a:r>
            <a:endParaRPr lang="en-US" sz="1050" dirty="0" smtClean="0"/>
          </a:p>
          <a:p>
            <a:pPr marL="45720" indent="0">
              <a:buNone/>
            </a:pPr>
            <a:endParaRPr lang="en-US" sz="1050" dirty="0"/>
          </a:p>
          <a:p>
            <a:r>
              <a:rPr lang="en-US" dirty="0" smtClean="0"/>
              <a:t>Programming is essentially learning a new language which only computers can speak. </a:t>
            </a:r>
            <a:endParaRPr lang="en-US" sz="1100" dirty="0"/>
          </a:p>
        </p:txBody>
      </p:sp>
    </p:spTree>
    <p:extLst>
      <p:ext uri="{BB962C8B-B14F-4D97-AF65-F5344CB8AC3E}">
        <p14:creationId xmlns:p14="http://schemas.microsoft.com/office/powerpoint/2010/main" val="11520569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Lists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The structure of lists works </a:t>
            </a:r>
            <a:r>
              <a:rPr lang="en-US" dirty="0" err="1" smtClean="0"/>
              <a:t>similiarly</a:t>
            </a:r>
            <a:r>
              <a:rPr lang="en-US" dirty="0" smtClean="0"/>
              <a:t> to that of Strings. The following code allows to update a list.</a:t>
            </a:r>
            <a:endParaRPr lang="en-US" i="1" dirty="0" smtClean="0"/>
          </a:p>
          <a:p>
            <a:endParaRPr lang="en-US" i="1" dirty="0"/>
          </a:p>
        </p:txBody>
      </p:sp>
      <p:sp>
        <p:nvSpPr>
          <p:cNvPr id="4" name="Content Placeholder 3"/>
          <p:cNvSpPr txBox="1">
            <a:spLocks/>
          </p:cNvSpPr>
          <p:nvPr/>
        </p:nvSpPr>
        <p:spPr>
          <a:xfrm>
            <a:off x="1134894" y="2819400"/>
            <a:ext cx="71628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smtClean="0"/>
              <a:t>usr</a:t>
            </a:r>
            <a:r>
              <a:rPr lang="en-US" sz="1400" dirty="0" smtClean="0"/>
              <a:t>/bin/</a:t>
            </a:r>
            <a:r>
              <a:rPr lang="en-US" sz="1400" dirty="0" err="1" smtClean="0"/>
              <a:t>env</a:t>
            </a:r>
            <a:r>
              <a:rPr lang="en-US" sz="1400" dirty="0" smtClean="0"/>
              <a:t> python </a:t>
            </a:r>
          </a:p>
          <a:p>
            <a:pPr marL="45720" indent="0">
              <a:buNone/>
            </a:pPr>
            <a:r>
              <a:rPr lang="en-US" sz="1400" dirty="0" smtClean="0"/>
              <a:t>list </a:t>
            </a:r>
            <a:r>
              <a:rPr lang="en-US" sz="1400" dirty="0"/>
              <a:t>= ['physics', 'chemistry', 1997, 2000</a:t>
            </a:r>
            <a:r>
              <a:rPr lang="en-US" sz="1400" dirty="0" smtClean="0"/>
              <a:t>] </a:t>
            </a:r>
          </a:p>
          <a:p>
            <a:pPr marL="45720" indent="0">
              <a:buNone/>
            </a:pPr>
            <a:endParaRPr lang="en-US" sz="1400" dirty="0" smtClean="0"/>
          </a:p>
          <a:p>
            <a:pPr marL="45720" indent="0">
              <a:buNone/>
            </a:pPr>
            <a:r>
              <a:rPr lang="en-US" sz="1400" dirty="0" smtClean="0"/>
              <a:t>print </a:t>
            </a:r>
            <a:r>
              <a:rPr lang="en-US" sz="1400" dirty="0"/>
              <a:t>"Value available at index 2 : " </a:t>
            </a:r>
            <a:endParaRPr lang="en-US" sz="1400" dirty="0" smtClean="0"/>
          </a:p>
          <a:p>
            <a:pPr marL="45720" indent="0">
              <a:buNone/>
            </a:pPr>
            <a:r>
              <a:rPr lang="en-US" sz="1400" dirty="0" smtClean="0"/>
              <a:t>print </a:t>
            </a:r>
            <a:r>
              <a:rPr lang="en-US" sz="1400" dirty="0"/>
              <a:t>list[2] </a:t>
            </a:r>
            <a:endParaRPr lang="en-US" sz="1400" dirty="0" smtClean="0"/>
          </a:p>
          <a:p>
            <a:pPr marL="45720" indent="0">
              <a:buNone/>
            </a:pPr>
            <a:endParaRPr lang="en-US" sz="1400" dirty="0" smtClean="0"/>
          </a:p>
          <a:p>
            <a:pPr marL="45720" indent="0">
              <a:buNone/>
            </a:pPr>
            <a:r>
              <a:rPr lang="en-US" sz="1400" dirty="0" smtClean="0"/>
              <a:t>list[2</a:t>
            </a:r>
            <a:r>
              <a:rPr lang="en-US" sz="1400" dirty="0"/>
              <a:t>] = </a:t>
            </a:r>
            <a:r>
              <a:rPr lang="en-US" sz="1400" dirty="0" smtClean="0"/>
              <a:t>2001 </a:t>
            </a:r>
          </a:p>
          <a:p>
            <a:pPr marL="45720" indent="0">
              <a:buNone/>
            </a:pPr>
            <a:endParaRPr lang="en-US" sz="1400" dirty="0" smtClean="0"/>
          </a:p>
          <a:p>
            <a:pPr marL="45720" indent="0">
              <a:buNone/>
            </a:pPr>
            <a:r>
              <a:rPr lang="en-US" sz="1400" dirty="0" smtClean="0"/>
              <a:t>print </a:t>
            </a:r>
            <a:r>
              <a:rPr lang="en-US" sz="1400" dirty="0"/>
              <a:t>"New value available at index 2 : " </a:t>
            </a:r>
            <a:endParaRPr lang="en-US" sz="1400" dirty="0" smtClean="0"/>
          </a:p>
          <a:p>
            <a:pPr marL="45720" indent="0">
              <a:buNone/>
            </a:pPr>
            <a:r>
              <a:rPr lang="en-US" sz="1400" dirty="0" smtClean="0"/>
              <a:t>print </a:t>
            </a:r>
            <a:r>
              <a:rPr lang="en-US" sz="1400" dirty="0"/>
              <a:t>list[2]</a:t>
            </a:r>
            <a:endParaRPr lang="en-US" sz="1400" dirty="0" smtClean="0"/>
          </a:p>
        </p:txBody>
      </p:sp>
    </p:spTree>
    <p:extLst>
      <p:ext uri="{BB962C8B-B14F-4D97-AF65-F5344CB8AC3E}">
        <p14:creationId xmlns:p14="http://schemas.microsoft.com/office/powerpoint/2010/main" val="27247630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Conditional Statements</a:t>
            </a:r>
            <a:endParaRPr lang="en-US" dirty="0">
              <a:solidFill>
                <a:srgbClr val="FFFF00"/>
              </a:solidFill>
            </a:endParaRPr>
          </a:p>
        </p:txBody>
      </p:sp>
      <p:sp>
        <p:nvSpPr>
          <p:cNvPr id="3" name="Content Placeholder 2"/>
          <p:cNvSpPr>
            <a:spLocks noGrp="1"/>
          </p:cNvSpPr>
          <p:nvPr>
            <p:ph idx="1"/>
          </p:nvPr>
        </p:nvSpPr>
        <p:spPr>
          <a:xfrm>
            <a:off x="914400" y="1524000"/>
            <a:ext cx="7315200" cy="1066799"/>
          </a:xfrm>
        </p:spPr>
        <p:txBody>
          <a:bodyPr>
            <a:normAutofit/>
          </a:bodyPr>
          <a:lstStyle/>
          <a:p>
            <a:r>
              <a:rPr lang="en-US" dirty="0" smtClean="0"/>
              <a:t>The structure of lists works similarly to that of Strings. The following code allows to update a list. keywords: </a:t>
            </a:r>
            <a:r>
              <a:rPr lang="en-US" dirty="0" smtClean="0">
                <a:solidFill>
                  <a:srgbClr val="FFFF00"/>
                </a:solidFill>
              </a:rPr>
              <a:t>if</a:t>
            </a:r>
            <a:r>
              <a:rPr lang="en-US" dirty="0" smtClean="0"/>
              <a:t>-</a:t>
            </a:r>
            <a:r>
              <a:rPr lang="en-US" dirty="0" err="1" smtClean="0"/>
              <a:t>elif</a:t>
            </a:r>
            <a:r>
              <a:rPr lang="en-US" dirty="0" smtClean="0"/>
              <a:t>-</a:t>
            </a:r>
            <a:r>
              <a:rPr lang="en-US" dirty="0" smtClean="0">
                <a:solidFill>
                  <a:srgbClr val="FFFF00"/>
                </a:solidFill>
              </a:rPr>
              <a:t>else</a:t>
            </a:r>
            <a:endParaRPr lang="en-US" i="1" dirty="0" smtClean="0">
              <a:solidFill>
                <a:srgbClr val="FFFF00"/>
              </a:solidFill>
            </a:endParaRPr>
          </a:p>
          <a:p>
            <a:endParaRPr lang="en-US" i="1" dirty="0"/>
          </a:p>
        </p:txBody>
      </p:sp>
      <p:sp>
        <p:nvSpPr>
          <p:cNvPr id="4" name="Content Placeholder 3"/>
          <p:cNvSpPr txBox="1">
            <a:spLocks/>
          </p:cNvSpPr>
          <p:nvPr/>
        </p:nvSpPr>
        <p:spPr>
          <a:xfrm>
            <a:off x="228600" y="2819400"/>
            <a:ext cx="5791200" cy="3276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smtClean="0"/>
              <a:t>usr</a:t>
            </a:r>
            <a:r>
              <a:rPr lang="en-US" sz="1400" dirty="0" smtClean="0"/>
              <a:t>/bin/</a:t>
            </a:r>
            <a:r>
              <a:rPr lang="en-US" sz="1400" dirty="0" err="1" smtClean="0"/>
              <a:t>env</a:t>
            </a:r>
            <a:r>
              <a:rPr lang="en-US" sz="1400" dirty="0" smtClean="0"/>
              <a:t> python </a:t>
            </a:r>
          </a:p>
          <a:p>
            <a:pPr marL="45720" indent="0">
              <a:buNone/>
            </a:pPr>
            <a:endParaRPr lang="en-US" sz="1400" dirty="0"/>
          </a:p>
          <a:p>
            <a:pPr marL="45720" indent="0">
              <a:buNone/>
            </a:pPr>
            <a:r>
              <a:rPr lang="en-US" sz="1400" dirty="0" err="1" smtClean="0"/>
              <a:t>var</a:t>
            </a:r>
            <a:r>
              <a:rPr lang="en-US" sz="1400" dirty="0" smtClean="0"/>
              <a:t> = 100</a:t>
            </a:r>
          </a:p>
          <a:p>
            <a:pPr marL="45720" indent="0">
              <a:buNone/>
            </a:pPr>
            <a:endParaRPr lang="en-US" sz="1400" dirty="0"/>
          </a:p>
          <a:p>
            <a:pPr marL="45720" indent="0">
              <a:buNone/>
            </a:pPr>
            <a:r>
              <a:rPr lang="en-US" sz="1400" dirty="0" smtClean="0"/>
              <a:t>foo = </a:t>
            </a:r>
            <a:r>
              <a:rPr lang="en-US" sz="1400" dirty="0" err="1" smtClean="0"/>
              <a:t>int</a:t>
            </a:r>
            <a:r>
              <a:rPr lang="en-US" sz="1400" dirty="0" smtClean="0"/>
              <a:t>(input())</a:t>
            </a:r>
          </a:p>
          <a:p>
            <a:pPr marL="45720" indent="0">
              <a:buNone/>
            </a:pPr>
            <a:endParaRPr lang="en-US" sz="1400" dirty="0"/>
          </a:p>
          <a:p>
            <a:pPr marL="45720" indent="0">
              <a:buNone/>
            </a:pPr>
            <a:r>
              <a:rPr lang="en-US" sz="1400" dirty="0" smtClean="0"/>
              <a:t>if (foo &gt; </a:t>
            </a:r>
            <a:r>
              <a:rPr lang="en-US" sz="1400" dirty="0" err="1" smtClean="0"/>
              <a:t>var</a:t>
            </a:r>
            <a:r>
              <a:rPr lang="en-US" sz="1400" dirty="0" smtClean="0"/>
              <a:t> ):</a:t>
            </a:r>
          </a:p>
          <a:p>
            <a:pPr marL="45720" indent="0">
              <a:buNone/>
            </a:pPr>
            <a:r>
              <a:rPr lang="en-US" sz="1400" dirty="0"/>
              <a:t>	</a:t>
            </a:r>
            <a:r>
              <a:rPr lang="en-US" sz="1400" dirty="0" smtClean="0"/>
              <a:t>print(“The number you input is more than 100.”)</a:t>
            </a:r>
          </a:p>
          <a:p>
            <a:pPr marL="45720" indent="0">
              <a:buNone/>
            </a:pPr>
            <a:r>
              <a:rPr lang="en-US" sz="1400" dirty="0" smtClean="0"/>
              <a:t>else:</a:t>
            </a:r>
          </a:p>
          <a:p>
            <a:pPr marL="45720" indent="0">
              <a:buNone/>
            </a:pPr>
            <a:r>
              <a:rPr lang="en-US" sz="1400" dirty="0"/>
              <a:t>	</a:t>
            </a:r>
            <a:r>
              <a:rPr lang="en-US" sz="1400" dirty="0" smtClean="0"/>
              <a:t>print(“The number you input is less than 100.”)</a:t>
            </a:r>
          </a:p>
        </p:txBody>
      </p:sp>
      <p:pic>
        <p:nvPicPr>
          <p:cNvPr id="20482" name="Picture 2" descr="Decision making statements in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814536"/>
            <a:ext cx="2524125" cy="328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3962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3</a:t>
            </a:r>
            <a:endParaRPr lang="en-US" dirty="0">
              <a:solidFill>
                <a:srgbClr val="FFFF00"/>
              </a:solidFill>
            </a:endParaRPr>
          </a:p>
        </p:txBody>
      </p:sp>
      <p:sp>
        <p:nvSpPr>
          <p:cNvPr id="3" name="Content Placeholder 2"/>
          <p:cNvSpPr>
            <a:spLocks noGrp="1"/>
          </p:cNvSpPr>
          <p:nvPr>
            <p:ph idx="1"/>
          </p:nvPr>
        </p:nvSpPr>
        <p:spPr>
          <a:xfrm>
            <a:off x="361545" y="1524000"/>
            <a:ext cx="7315200" cy="4724400"/>
          </a:xfrm>
        </p:spPr>
        <p:txBody>
          <a:bodyPr>
            <a:normAutofit/>
          </a:bodyPr>
          <a:lstStyle/>
          <a:p>
            <a:r>
              <a:rPr lang="en-US" dirty="0" smtClean="0"/>
              <a:t>Fix the flaw in the previous program.</a:t>
            </a:r>
          </a:p>
          <a:p>
            <a:pPr lvl="1"/>
            <a:r>
              <a:rPr lang="en-US" i="1" dirty="0" smtClean="0"/>
              <a:t>hint: keyword: </a:t>
            </a:r>
            <a:r>
              <a:rPr lang="en-US" i="1" dirty="0" err="1" smtClean="0"/>
              <a:t>elif</a:t>
            </a:r>
            <a:endParaRPr lang="en-US" i="1" dirty="0" smtClean="0"/>
          </a:p>
          <a:p>
            <a:endParaRPr lang="en-US" i="1" dirty="0"/>
          </a:p>
          <a:p>
            <a:r>
              <a:rPr lang="en-US" i="1" dirty="0" smtClean="0"/>
              <a:t>Improve upon the earlier program written to do with strings. Print out the error message “Index out of bounds” if the index integer input is more than the length of the string input</a:t>
            </a:r>
            <a:r>
              <a:rPr lang="en-US" i="1" dirty="0" smtClean="0"/>
              <a:t>.</a:t>
            </a:r>
          </a:p>
          <a:p>
            <a:pPr lvl="1"/>
            <a:r>
              <a:rPr lang="en-US" i="1" dirty="0" smtClean="0"/>
              <a:t>Hint: </a:t>
            </a:r>
            <a:r>
              <a:rPr lang="en-US" i="1" dirty="0" err="1" smtClean="0"/>
              <a:t>len</a:t>
            </a:r>
            <a:r>
              <a:rPr lang="en-US" i="1" dirty="0" smtClean="0"/>
              <a:t>(_</a:t>
            </a:r>
            <a:r>
              <a:rPr lang="en-US" i="1" dirty="0" err="1" smtClean="0"/>
              <a:t>daword</a:t>
            </a:r>
            <a:r>
              <a:rPr lang="en-US" i="1" dirty="0" smtClean="0"/>
              <a:t>) for total length of the string</a:t>
            </a:r>
            <a:endParaRPr lang="en-US" i="1" dirty="0" smtClean="0"/>
          </a:p>
        </p:txBody>
      </p:sp>
      <p:sp>
        <p:nvSpPr>
          <p:cNvPr id="4" name="Content Placeholder 3"/>
          <p:cNvSpPr txBox="1">
            <a:spLocks/>
          </p:cNvSpPr>
          <p:nvPr/>
        </p:nvSpPr>
        <p:spPr>
          <a:xfrm>
            <a:off x="609600" y="4228289"/>
            <a:ext cx="7162800" cy="2133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Font typeface="Wingdings" charset="2"/>
              <a:buNone/>
            </a:pPr>
            <a:r>
              <a:rPr lang="en-US" sz="1400" dirty="0" smtClean="0"/>
              <a:t>#!/</a:t>
            </a:r>
            <a:r>
              <a:rPr lang="en-US" sz="1400" dirty="0" err="1" smtClean="0"/>
              <a:t>usr</a:t>
            </a:r>
            <a:r>
              <a:rPr lang="en-US" sz="1400" dirty="0" smtClean="0"/>
              <a:t>/bin/</a:t>
            </a:r>
            <a:r>
              <a:rPr lang="en-US" sz="1400" dirty="0" err="1" smtClean="0"/>
              <a:t>env</a:t>
            </a:r>
            <a:r>
              <a:rPr lang="en-US" sz="1400" dirty="0" smtClean="0"/>
              <a:t> python</a:t>
            </a:r>
          </a:p>
          <a:p>
            <a:pPr marL="45720" indent="0">
              <a:buFont typeface="Wingdings" charset="2"/>
              <a:buNone/>
            </a:pPr>
            <a:endParaRPr lang="en-US" sz="1400" dirty="0"/>
          </a:p>
          <a:p>
            <a:pPr marL="45720" indent="0">
              <a:buFont typeface="Wingdings" charset="2"/>
              <a:buNone/>
            </a:pPr>
            <a:r>
              <a:rPr lang="en-US" sz="1400" dirty="0" smtClean="0"/>
              <a:t>_</a:t>
            </a:r>
            <a:r>
              <a:rPr lang="en-US" sz="1400" dirty="0" err="1" smtClean="0"/>
              <a:t>daword</a:t>
            </a:r>
            <a:r>
              <a:rPr lang="en-US" sz="1400" dirty="0" smtClean="0"/>
              <a:t> = input(“Input the word: ”)</a:t>
            </a:r>
          </a:p>
          <a:p>
            <a:pPr marL="45720" indent="0">
              <a:buFont typeface="Wingdings" charset="2"/>
              <a:buNone/>
            </a:pPr>
            <a:endParaRPr lang="en-US" sz="1400" dirty="0"/>
          </a:p>
          <a:p>
            <a:pPr marL="45720" indent="0">
              <a:buFont typeface="Wingdings" charset="2"/>
              <a:buNone/>
            </a:pPr>
            <a:r>
              <a:rPr lang="en-US" sz="1400" dirty="0" smtClean="0"/>
              <a:t>index = </a:t>
            </a:r>
            <a:r>
              <a:rPr lang="en-US" sz="1400" dirty="0" err="1" smtClean="0"/>
              <a:t>int</a:t>
            </a:r>
            <a:r>
              <a:rPr lang="en-US" sz="1400" dirty="0" smtClean="0"/>
              <a:t>(input(“Input the index:  ”))</a:t>
            </a:r>
          </a:p>
          <a:p>
            <a:pPr marL="45720" indent="0">
              <a:buFont typeface="Wingdings" charset="2"/>
              <a:buNone/>
            </a:pPr>
            <a:endParaRPr lang="en-US" sz="1400" dirty="0"/>
          </a:p>
          <a:p>
            <a:pPr marL="45720" indent="0">
              <a:buFont typeface="Wingdings" charset="2"/>
              <a:buNone/>
            </a:pPr>
            <a:r>
              <a:rPr lang="en-US" sz="1400" dirty="0" smtClean="0"/>
              <a:t>print(“The letter you want is: ” + _</a:t>
            </a:r>
            <a:r>
              <a:rPr lang="en-US" sz="1400" dirty="0" err="1" smtClean="0"/>
              <a:t>daword</a:t>
            </a:r>
            <a:r>
              <a:rPr lang="en-US" sz="1400" dirty="0" smtClean="0"/>
              <a:t>[index] + “.”)</a:t>
            </a:r>
          </a:p>
        </p:txBody>
      </p:sp>
    </p:spTree>
    <p:extLst>
      <p:ext uri="{BB962C8B-B14F-4D97-AF65-F5344CB8AC3E}">
        <p14:creationId xmlns:p14="http://schemas.microsoft.com/office/powerpoint/2010/main" val="2757644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Looping</a:t>
            </a:r>
            <a:endParaRPr lang="en-US" dirty="0">
              <a:solidFill>
                <a:srgbClr val="FFFF00"/>
              </a:solidFill>
            </a:endParaRPr>
          </a:p>
        </p:txBody>
      </p:sp>
      <p:sp>
        <p:nvSpPr>
          <p:cNvPr id="3" name="Content Placeholder 2"/>
          <p:cNvSpPr>
            <a:spLocks noGrp="1"/>
          </p:cNvSpPr>
          <p:nvPr>
            <p:ph idx="1"/>
          </p:nvPr>
        </p:nvSpPr>
        <p:spPr>
          <a:xfrm>
            <a:off x="914400" y="1524000"/>
            <a:ext cx="4953000" cy="4648200"/>
          </a:xfrm>
        </p:spPr>
        <p:txBody>
          <a:bodyPr>
            <a:normAutofit/>
          </a:bodyPr>
          <a:lstStyle/>
          <a:p>
            <a:r>
              <a:rPr lang="en-US" dirty="0"/>
              <a:t>In general, statements are executed sequentially: The first statement in a function is executed first, followed by the second, and so on. There may be a situation when </a:t>
            </a:r>
            <a:r>
              <a:rPr lang="en-US" dirty="0">
                <a:solidFill>
                  <a:srgbClr val="FFFF00"/>
                </a:solidFill>
              </a:rPr>
              <a:t>you need to execute a block of code several number of times</a:t>
            </a:r>
            <a:r>
              <a:rPr lang="en-US" dirty="0" smtClean="0">
                <a:solidFill>
                  <a:srgbClr val="FFFF00"/>
                </a:solidFill>
              </a:rPr>
              <a:t>.</a:t>
            </a:r>
          </a:p>
          <a:p>
            <a:endParaRPr lang="en-US" dirty="0" smtClean="0">
              <a:solidFill>
                <a:srgbClr val="FFFF00"/>
              </a:solidFill>
            </a:endParaRPr>
          </a:p>
          <a:p>
            <a:r>
              <a:rPr lang="en-US" dirty="0" smtClean="0"/>
              <a:t>There are different ways to loop your program.</a:t>
            </a:r>
          </a:p>
          <a:p>
            <a:endParaRPr lang="en-US" i="1" dirty="0">
              <a:solidFill>
                <a:srgbClr val="FFFF00"/>
              </a:solidFill>
            </a:endParaRPr>
          </a:p>
          <a:p>
            <a:endParaRPr lang="en-US" i="1" dirty="0">
              <a:solidFill>
                <a:srgbClr val="FFFF00"/>
              </a:solidFill>
            </a:endParaRPr>
          </a:p>
        </p:txBody>
      </p:sp>
      <p:pic>
        <p:nvPicPr>
          <p:cNvPr id="28674" name="Picture 2" descr="L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4000"/>
            <a:ext cx="28956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4034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315200" cy="1154097"/>
          </a:xfrm>
        </p:spPr>
        <p:txBody>
          <a:bodyPr/>
          <a:lstStyle/>
          <a:p>
            <a:r>
              <a:rPr lang="en-US" dirty="0" smtClean="0">
                <a:solidFill>
                  <a:srgbClr val="FFFF00"/>
                </a:solidFill>
              </a:rPr>
              <a:t>Looping</a:t>
            </a:r>
            <a:endParaRPr lang="en-US" dirty="0">
              <a:solidFill>
                <a:srgbClr val="FFFF00"/>
              </a:solidFill>
            </a:endParaRPr>
          </a:p>
        </p:txBody>
      </p:sp>
      <p:sp>
        <p:nvSpPr>
          <p:cNvPr id="3" name="Content Placeholder 2"/>
          <p:cNvSpPr>
            <a:spLocks noGrp="1"/>
          </p:cNvSpPr>
          <p:nvPr>
            <p:ph idx="1"/>
          </p:nvPr>
        </p:nvSpPr>
        <p:spPr>
          <a:xfrm>
            <a:off x="914400" y="1524000"/>
            <a:ext cx="4953000" cy="4648200"/>
          </a:xfrm>
        </p:spPr>
        <p:txBody>
          <a:bodyPr>
            <a:normAutofit/>
          </a:bodyPr>
          <a:lstStyle/>
          <a:p>
            <a:r>
              <a:rPr lang="en-US" i="1" dirty="0" smtClean="0">
                <a:solidFill>
                  <a:srgbClr val="FFFF00"/>
                </a:solidFill>
              </a:rPr>
              <a:t>while loop</a:t>
            </a:r>
          </a:p>
          <a:p>
            <a:endParaRPr lang="en-US" i="1" dirty="0">
              <a:solidFill>
                <a:srgbClr val="FFFF00"/>
              </a:solidFill>
            </a:endParaRPr>
          </a:p>
          <a:p>
            <a:endParaRPr lang="en-US" i="1" dirty="0" smtClean="0">
              <a:solidFill>
                <a:srgbClr val="FFFF00"/>
              </a:solidFill>
            </a:endParaRPr>
          </a:p>
          <a:p>
            <a:endParaRPr lang="en-US" i="1" dirty="0">
              <a:solidFill>
                <a:srgbClr val="FFFF00"/>
              </a:solidFill>
            </a:endParaRPr>
          </a:p>
          <a:p>
            <a:endParaRPr lang="en-US" i="1" dirty="0" smtClean="0">
              <a:solidFill>
                <a:srgbClr val="FFFF00"/>
              </a:solidFill>
            </a:endParaRPr>
          </a:p>
          <a:p>
            <a:endParaRPr lang="en-US" i="1" dirty="0">
              <a:solidFill>
                <a:srgbClr val="FFFF00"/>
              </a:solidFill>
            </a:endParaRPr>
          </a:p>
        </p:txBody>
      </p:sp>
      <p:sp>
        <p:nvSpPr>
          <p:cNvPr id="5" name="Content Placeholder 3"/>
          <p:cNvSpPr txBox="1">
            <a:spLocks/>
          </p:cNvSpPr>
          <p:nvPr/>
        </p:nvSpPr>
        <p:spPr>
          <a:xfrm>
            <a:off x="609600" y="1981201"/>
            <a:ext cx="3886200" cy="1600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dirty="0"/>
              <a:t>#!/</a:t>
            </a:r>
            <a:r>
              <a:rPr lang="en-US" sz="1200" dirty="0" err="1" smtClean="0"/>
              <a:t>usr</a:t>
            </a:r>
            <a:r>
              <a:rPr lang="en-US" sz="1200" dirty="0" smtClean="0"/>
              <a:t>/bin/</a:t>
            </a:r>
            <a:r>
              <a:rPr lang="en-US" sz="1200" dirty="0" err="1" smtClean="0"/>
              <a:t>env</a:t>
            </a:r>
            <a:r>
              <a:rPr lang="en-US" sz="1200" dirty="0" smtClean="0"/>
              <a:t> python </a:t>
            </a:r>
            <a:br>
              <a:rPr lang="en-US" sz="1200" dirty="0" smtClean="0"/>
            </a:br>
            <a:r>
              <a:rPr lang="en-US" sz="1200" dirty="0" smtClean="0"/>
              <a:t>count </a:t>
            </a:r>
            <a:r>
              <a:rPr lang="en-US" sz="1200" dirty="0"/>
              <a:t>= 0 </a:t>
            </a:r>
            <a:r>
              <a:rPr lang="en-US" sz="1200" dirty="0" smtClean="0"/>
              <a:t/>
            </a:r>
            <a:br>
              <a:rPr lang="en-US" sz="1200" dirty="0" smtClean="0"/>
            </a:br>
            <a:r>
              <a:rPr lang="en-US" sz="1200" dirty="0" smtClean="0"/>
              <a:t>while </a:t>
            </a:r>
            <a:r>
              <a:rPr lang="en-US" sz="1200" dirty="0"/>
              <a:t>(count &lt; 9): </a:t>
            </a:r>
            <a:endParaRPr lang="en-US" sz="1200" dirty="0" smtClean="0"/>
          </a:p>
          <a:p>
            <a:pPr marL="45720" indent="0">
              <a:buNone/>
            </a:pPr>
            <a:r>
              <a:rPr lang="en-US" sz="1200" dirty="0"/>
              <a:t>	</a:t>
            </a:r>
            <a:r>
              <a:rPr lang="en-US" sz="1200" dirty="0" smtClean="0"/>
              <a:t>print *'The </a:t>
            </a:r>
            <a:r>
              <a:rPr lang="en-US" sz="1200" dirty="0"/>
              <a:t>count is:', </a:t>
            </a:r>
            <a:r>
              <a:rPr lang="en-US" sz="1200" dirty="0" smtClean="0"/>
              <a:t>count) </a:t>
            </a:r>
          </a:p>
          <a:p>
            <a:pPr marL="45720" indent="0">
              <a:buNone/>
            </a:pPr>
            <a:r>
              <a:rPr lang="en-US" sz="1200" dirty="0" smtClean="0"/>
              <a:t>	count </a:t>
            </a:r>
            <a:r>
              <a:rPr lang="en-US" sz="1200" dirty="0"/>
              <a:t>= count + 1 </a:t>
            </a:r>
            <a:endParaRPr lang="en-US" sz="1200" dirty="0" smtClean="0"/>
          </a:p>
          <a:p>
            <a:pPr marL="45720" indent="0">
              <a:buNone/>
            </a:pPr>
            <a:r>
              <a:rPr lang="en-US" sz="1200" dirty="0" smtClean="0"/>
              <a:t>print ("</a:t>
            </a:r>
            <a:r>
              <a:rPr lang="en-US" sz="1200" dirty="0"/>
              <a:t>Good bye</a:t>
            </a:r>
            <a:r>
              <a:rPr lang="en-US" sz="1200" dirty="0" smtClean="0"/>
              <a:t>!“)</a:t>
            </a:r>
          </a:p>
        </p:txBody>
      </p:sp>
      <p:sp>
        <p:nvSpPr>
          <p:cNvPr id="7" name="Content Placeholder 3"/>
          <p:cNvSpPr txBox="1">
            <a:spLocks/>
          </p:cNvSpPr>
          <p:nvPr/>
        </p:nvSpPr>
        <p:spPr>
          <a:xfrm>
            <a:off x="4648200" y="1981201"/>
            <a:ext cx="4191000" cy="2362200"/>
          </a:xfrm>
          <a:prstGeom prst="rect">
            <a:avLst/>
          </a:prstGeom>
          <a:solidFill>
            <a:schemeClr val="accent1"/>
          </a:solidFill>
        </p:spPr>
        <p:txBody>
          <a:bodyPr vert="horz" lIns="91440" tIns="45720" rIns="91440" bIns="45720" rtlCol="0">
            <a:normAutofit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400" dirty="0"/>
              <a:t>#!/</a:t>
            </a:r>
            <a:r>
              <a:rPr lang="en-US" sz="1400" dirty="0" err="1" smtClean="0"/>
              <a:t>usr</a:t>
            </a:r>
            <a:r>
              <a:rPr lang="en-US" sz="1400" dirty="0" smtClean="0"/>
              <a:t>/bin/</a:t>
            </a:r>
            <a:r>
              <a:rPr lang="en-US" sz="1400" dirty="0" err="1" smtClean="0"/>
              <a:t>env</a:t>
            </a:r>
            <a:r>
              <a:rPr lang="en-US" sz="1400" dirty="0" smtClean="0"/>
              <a:t> python </a:t>
            </a:r>
          </a:p>
          <a:p>
            <a:pPr marL="45720" indent="0">
              <a:buNone/>
            </a:pPr>
            <a:r>
              <a:rPr lang="en-US" sz="1400" dirty="0" smtClean="0"/>
              <a:t>for </a:t>
            </a:r>
            <a:r>
              <a:rPr lang="en-US" sz="1400" dirty="0"/>
              <a:t>letter in </a:t>
            </a:r>
            <a:r>
              <a:rPr lang="en-US" sz="1400" b="1" dirty="0"/>
              <a:t>'Python</a:t>
            </a:r>
            <a:r>
              <a:rPr lang="en-US" sz="1400" b="1" dirty="0" smtClean="0"/>
              <a:t>':</a:t>
            </a:r>
            <a:endParaRPr lang="en-US" sz="1400" dirty="0" smtClean="0"/>
          </a:p>
          <a:p>
            <a:pPr marL="45720" indent="0">
              <a:buNone/>
            </a:pPr>
            <a:r>
              <a:rPr lang="en-US" sz="1400" dirty="0" smtClean="0"/>
              <a:t>	print </a:t>
            </a:r>
            <a:r>
              <a:rPr lang="en-US" sz="1400" dirty="0" smtClean="0"/>
              <a:t>('Current </a:t>
            </a:r>
            <a:r>
              <a:rPr lang="en-US" sz="1400" dirty="0"/>
              <a:t>Letter :', </a:t>
            </a:r>
            <a:r>
              <a:rPr lang="en-US" sz="1400" dirty="0" smtClean="0"/>
              <a:t>letter) </a:t>
            </a:r>
          </a:p>
          <a:p>
            <a:pPr marL="45720" indent="0">
              <a:buNone/>
            </a:pPr>
            <a:r>
              <a:rPr lang="en-US" sz="1400" dirty="0" smtClean="0"/>
              <a:t>fruits </a:t>
            </a:r>
            <a:r>
              <a:rPr lang="en-US" sz="1400" dirty="0"/>
              <a:t>= ['banana', 'apple', 'mango'] </a:t>
            </a:r>
            <a:endParaRPr lang="en-US" sz="1400" dirty="0" smtClean="0"/>
          </a:p>
          <a:p>
            <a:pPr marL="45720" indent="0">
              <a:buNone/>
            </a:pPr>
            <a:endParaRPr lang="en-US" sz="1400" dirty="0" smtClean="0"/>
          </a:p>
          <a:p>
            <a:pPr marL="45720" indent="0">
              <a:buNone/>
            </a:pPr>
            <a:r>
              <a:rPr lang="en-US" sz="1400" dirty="0" smtClean="0"/>
              <a:t>for </a:t>
            </a:r>
            <a:r>
              <a:rPr lang="en-US" sz="1400" dirty="0"/>
              <a:t>fruit in </a:t>
            </a:r>
            <a:r>
              <a:rPr lang="en-US" sz="1400" b="1" dirty="0"/>
              <a:t>fruits</a:t>
            </a:r>
            <a:r>
              <a:rPr lang="en-US" sz="1400" dirty="0" smtClean="0"/>
              <a:t>:</a:t>
            </a:r>
          </a:p>
          <a:p>
            <a:pPr marL="45720" indent="0">
              <a:buNone/>
            </a:pPr>
            <a:r>
              <a:rPr lang="en-US" sz="1400" dirty="0" smtClean="0"/>
              <a:t>	print </a:t>
            </a:r>
            <a:r>
              <a:rPr lang="en-US" sz="1400" dirty="0" smtClean="0"/>
              <a:t>('Current </a:t>
            </a:r>
            <a:r>
              <a:rPr lang="en-US" sz="1400" dirty="0"/>
              <a:t>fruit :', </a:t>
            </a:r>
            <a:r>
              <a:rPr lang="en-US" sz="1400" dirty="0" smtClean="0"/>
              <a:t>fruit) </a:t>
            </a:r>
          </a:p>
          <a:p>
            <a:pPr marL="45720" indent="0">
              <a:buNone/>
            </a:pPr>
            <a:r>
              <a:rPr lang="en-US" sz="1400" dirty="0" smtClean="0"/>
              <a:t>print ("</a:t>
            </a:r>
            <a:r>
              <a:rPr lang="en-US" sz="1400" dirty="0"/>
              <a:t>Good bye</a:t>
            </a:r>
            <a:r>
              <a:rPr lang="en-US" sz="1400" dirty="0" smtClean="0"/>
              <a:t>!“)</a:t>
            </a:r>
          </a:p>
        </p:txBody>
      </p:sp>
      <p:sp>
        <p:nvSpPr>
          <p:cNvPr id="8" name="Content Placeholder 2"/>
          <p:cNvSpPr txBox="1">
            <a:spLocks/>
          </p:cNvSpPr>
          <p:nvPr/>
        </p:nvSpPr>
        <p:spPr>
          <a:xfrm>
            <a:off x="5410200" y="1600200"/>
            <a:ext cx="4953000" cy="46482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i="1" dirty="0" smtClean="0">
                <a:solidFill>
                  <a:srgbClr val="FFFF00"/>
                </a:solidFill>
              </a:rPr>
              <a:t>for </a:t>
            </a:r>
            <a:r>
              <a:rPr lang="en-US" i="1" dirty="0" smtClean="0">
                <a:solidFill>
                  <a:srgbClr val="FFFF00"/>
                </a:solidFill>
              </a:rPr>
              <a:t>loop</a:t>
            </a:r>
          </a:p>
          <a:p>
            <a:endParaRPr lang="en-US" i="1" dirty="0">
              <a:solidFill>
                <a:srgbClr val="FFFF00"/>
              </a:solidFill>
            </a:endParaRPr>
          </a:p>
          <a:p>
            <a:endParaRPr lang="en-US" i="1" dirty="0" smtClean="0">
              <a:solidFill>
                <a:srgbClr val="FFFF00"/>
              </a:solidFill>
            </a:endParaRPr>
          </a:p>
          <a:p>
            <a:endParaRPr lang="en-US" i="1" dirty="0">
              <a:solidFill>
                <a:srgbClr val="FFFF00"/>
              </a:solidFill>
            </a:endParaRPr>
          </a:p>
          <a:p>
            <a:endParaRPr lang="en-US" i="1" dirty="0" smtClean="0">
              <a:solidFill>
                <a:srgbClr val="FFFF00"/>
              </a:solidFill>
            </a:endParaRPr>
          </a:p>
          <a:p>
            <a:endParaRPr lang="en-US" i="1" dirty="0">
              <a:solidFill>
                <a:srgbClr val="FFFF00"/>
              </a:solidFill>
            </a:endParaRPr>
          </a:p>
          <a:p>
            <a:endParaRPr lang="en-US" i="1" dirty="0" smtClean="0">
              <a:solidFill>
                <a:srgbClr val="FFFF00"/>
              </a:solidFill>
            </a:endParaRPr>
          </a:p>
          <a:p>
            <a:endParaRPr lang="en-US" i="1" dirty="0">
              <a:solidFill>
                <a:srgbClr val="FFFF00"/>
              </a:solidFill>
            </a:endParaRPr>
          </a:p>
          <a:p>
            <a:r>
              <a:rPr lang="en-US" i="1" dirty="0" smtClean="0">
                <a:solidFill>
                  <a:srgbClr val="FFFF00"/>
                </a:solidFill>
              </a:rPr>
              <a:t>Keyword: for &amp; in</a:t>
            </a:r>
            <a:endParaRPr lang="en-US" i="1" dirty="0" smtClean="0">
              <a:solidFill>
                <a:srgbClr val="FFFF00"/>
              </a:solidFill>
            </a:endParaRPr>
          </a:p>
          <a:p>
            <a:endParaRPr lang="en-US" i="1" dirty="0">
              <a:solidFill>
                <a:srgbClr val="FFFF00"/>
              </a:solidFill>
            </a:endParaRPr>
          </a:p>
        </p:txBody>
      </p:sp>
    </p:spTree>
    <p:extLst>
      <p:ext uri="{BB962C8B-B14F-4D97-AF65-F5344CB8AC3E}">
        <p14:creationId xmlns:p14="http://schemas.microsoft.com/office/powerpoint/2010/main" val="1539654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315200" cy="1154097"/>
          </a:xfrm>
        </p:spPr>
        <p:txBody>
          <a:bodyPr/>
          <a:lstStyle/>
          <a:p>
            <a:r>
              <a:rPr lang="en-US" dirty="0" smtClean="0">
                <a:solidFill>
                  <a:srgbClr val="FFFF00"/>
                </a:solidFill>
              </a:rPr>
              <a:t>Exercise 4</a:t>
            </a:r>
            <a:endParaRPr lang="en-US" dirty="0">
              <a:solidFill>
                <a:srgbClr val="FFFF00"/>
              </a:solidFill>
            </a:endParaRPr>
          </a:p>
        </p:txBody>
      </p:sp>
      <p:sp>
        <p:nvSpPr>
          <p:cNvPr id="3" name="Content Placeholder 2"/>
          <p:cNvSpPr>
            <a:spLocks noGrp="1"/>
          </p:cNvSpPr>
          <p:nvPr>
            <p:ph idx="1"/>
          </p:nvPr>
        </p:nvSpPr>
        <p:spPr>
          <a:xfrm>
            <a:off x="361545" y="1524000"/>
            <a:ext cx="7315200" cy="4724400"/>
          </a:xfrm>
        </p:spPr>
        <p:txBody>
          <a:bodyPr>
            <a:normAutofit/>
          </a:bodyPr>
          <a:lstStyle/>
          <a:p>
            <a:pPr marL="45720" indent="0">
              <a:buNone/>
            </a:pPr>
            <a:endParaRPr lang="en-US" i="1" dirty="0"/>
          </a:p>
          <a:p>
            <a:r>
              <a:rPr lang="en-US" i="1" dirty="0" smtClean="0"/>
              <a:t>Create a program which reads in an integer input and starts a count-down towards 0.</a:t>
            </a:r>
          </a:p>
        </p:txBody>
      </p:sp>
    </p:spTree>
    <p:extLst>
      <p:ext uri="{BB962C8B-B14F-4D97-AF65-F5344CB8AC3E}">
        <p14:creationId xmlns:p14="http://schemas.microsoft.com/office/powerpoint/2010/main" val="39543902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0"/>
            <a:ext cx="7315200" cy="1154097"/>
          </a:xfrm>
        </p:spPr>
        <p:txBody>
          <a:bodyPr>
            <a:normAutofit fontScale="90000"/>
          </a:bodyPr>
          <a:lstStyle/>
          <a:p>
            <a:r>
              <a:rPr lang="en-US" dirty="0" smtClean="0">
                <a:solidFill>
                  <a:srgbClr val="00B050"/>
                </a:solidFill>
              </a:rPr>
              <a:t>Object-Oriented Programming (OOP)(Philosophy)</a:t>
            </a:r>
            <a:endParaRPr lang="en-US" dirty="0">
              <a:solidFill>
                <a:srgbClr val="00B050"/>
              </a:solidFill>
            </a:endParaRPr>
          </a:p>
        </p:txBody>
      </p:sp>
    </p:spTree>
    <p:extLst>
      <p:ext uri="{BB962C8B-B14F-4D97-AF65-F5344CB8AC3E}">
        <p14:creationId xmlns:p14="http://schemas.microsoft.com/office/powerpoint/2010/main" val="20130509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15200" cy="1154097"/>
          </a:xfrm>
        </p:spPr>
        <p:txBody>
          <a:bodyPr>
            <a:normAutofit/>
          </a:bodyPr>
          <a:lstStyle/>
          <a:p>
            <a:r>
              <a:rPr lang="en-US" dirty="0" smtClean="0">
                <a:solidFill>
                  <a:srgbClr val="00B050"/>
                </a:solidFill>
              </a:rPr>
              <a:t>Why is it called OOP?</a:t>
            </a:r>
            <a:endParaRPr lang="en-US" dirty="0">
              <a:solidFill>
                <a:srgbClr val="00B050"/>
              </a:solidFill>
            </a:endParaRPr>
          </a:p>
        </p:txBody>
      </p:sp>
      <p:sp>
        <p:nvSpPr>
          <p:cNvPr id="6" name="Content Placeholder 2"/>
          <p:cNvSpPr>
            <a:spLocks noGrp="1"/>
          </p:cNvSpPr>
          <p:nvPr>
            <p:ph idx="1"/>
          </p:nvPr>
        </p:nvSpPr>
        <p:spPr>
          <a:xfrm>
            <a:off x="361545" y="1524000"/>
            <a:ext cx="7315200" cy="4724400"/>
          </a:xfrm>
        </p:spPr>
        <p:txBody>
          <a:bodyPr>
            <a:normAutofit/>
          </a:bodyPr>
          <a:lstStyle/>
          <a:p>
            <a:r>
              <a:rPr lang="en-US" i="1" dirty="0" smtClean="0"/>
              <a:t>Unlike procedural programming (</a:t>
            </a:r>
            <a:r>
              <a:rPr lang="en-US" i="1" dirty="0" err="1" smtClean="0"/>
              <a:t>eg</a:t>
            </a:r>
            <a:r>
              <a:rPr lang="en-US" i="1" dirty="0" smtClean="0"/>
              <a:t>. C), OOP models programs in terms of real world objects.</a:t>
            </a:r>
          </a:p>
          <a:p>
            <a:endParaRPr lang="en-US" i="1" dirty="0"/>
          </a:p>
          <a:p>
            <a:r>
              <a:rPr lang="en-US" i="1" dirty="0" smtClean="0"/>
              <a:t>Creating a object:</a:t>
            </a:r>
          </a:p>
          <a:p>
            <a:pPr lvl="3"/>
            <a:r>
              <a:rPr lang="en-US" i="1" dirty="0" smtClean="0"/>
              <a:t>An object needs a name.</a:t>
            </a:r>
          </a:p>
          <a:p>
            <a:pPr lvl="3"/>
            <a:r>
              <a:rPr lang="en-US" i="1" dirty="0" smtClean="0"/>
              <a:t>An object has a certain </a:t>
            </a:r>
            <a:r>
              <a:rPr lang="en-US" i="1" dirty="0" err="1" smtClean="0"/>
              <a:t>behaviour</a:t>
            </a:r>
            <a:r>
              <a:rPr lang="en-US" i="1" dirty="0" smtClean="0"/>
              <a:t>.</a:t>
            </a:r>
          </a:p>
          <a:p>
            <a:pPr lvl="3"/>
            <a:r>
              <a:rPr lang="en-US" i="1" dirty="0" smtClean="0"/>
              <a:t>An object changes based on the interactions with its environment.</a:t>
            </a:r>
          </a:p>
        </p:txBody>
      </p:sp>
    </p:spTree>
    <p:extLst>
      <p:ext uri="{BB962C8B-B14F-4D97-AF65-F5344CB8AC3E}">
        <p14:creationId xmlns:p14="http://schemas.microsoft.com/office/powerpoint/2010/main" val="14394448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15200" cy="1154097"/>
          </a:xfrm>
        </p:spPr>
        <p:txBody>
          <a:bodyPr>
            <a:normAutofit fontScale="90000"/>
          </a:bodyPr>
          <a:lstStyle/>
          <a:p>
            <a:r>
              <a:rPr lang="en-US" dirty="0" smtClean="0">
                <a:solidFill>
                  <a:srgbClr val="00B050"/>
                </a:solidFill>
              </a:rPr>
              <a:t>4 Fundamental OOP Concepts</a:t>
            </a:r>
            <a:endParaRPr lang="en-US" dirty="0">
              <a:solidFill>
                <a:srgbClr val="00B050"/>
              </a:solidFill>
            </a:endParaRPr>
          </a:p>
        </p:txBody>
      </p:sp>
      <p:graphicFrame>
        <p:nvGraphicFramePr>
          <p:cNvPr id="4" name="Content Placeholder 10"/>
          <p:cNvGraphicFramePr>
            <a:graphicFrameLocks noGrp="1"/>
          </p:cNvGraphicFramePr>
          <p:nvPr>
            <p:ph sz="quarter" idx="4294967295"/>
            <p:extLst>
              <p:ext uri="{D42A27DB-BD31-4B8C-83A1-F6EECF244321}">
                <p14:modId xmlns:p14="http://schemas.microsoft.com/office/powerpoint/2010/main" val="2074731012"/>
              </p:ext>
            </p:extLst>
          </p:nvPr>
        </p:nvGraphicFramePr>
        <p:xfrm>
          <a:off x="457200" y="1371600"/>
          <a:ext cx="8319339" cy="4965080"/>
        </p:xfrm>
        <a:graphic>
          <a:graphicData uri="http://schemas.openxmlformats.org/drawingml/2006/table">
            <a:tbl>
              <a:tblPr firstCol="1" bandRow="1">
                <a:tableStyleId>{5C22544A-7EE6-4342-B048-85BDC9FD1C3A}</a:tableStyleId>
              </a:tblPr>
              <a:tblGrid>
                <a:gridCol w="2574450">
                  <a:extLst>
                    <a:ext uri="{9D8B030D-6E8A-4147-A177-3AD203B41FA5}">
                      <a16:colId xmlns:a16="http://schemas.microsoft.com/office/drawing/2014/main" xmlns="" val="2873290805"/>
                    </a:ext>
                  </a:extLst>
                </a:gridCol>
                <a:gridCol w="5744889">
                  <a:extLst>
                    <a:ext uri="{9D8B030D-6E8A-4147-A177-3AD203B41FA5}">
                      <a16:colId xmlns:a16="http://schemas.microsoft.com/office/drawing/2014/main" xmlns="" val="3463232476"/>
                    </a:ext>
                  </a:extLst>
                </a:gridCol>
              </a:tblGrid>
              <a:tr h="1523996">
                <a:tc>
                  <a:txBody>
                    <a:bodyPr/>
                    <a:lstStyle/>
                    <a:p>
                      <a:r>
                        <a:rPr lang="en-SG" sz="2400" dirty="0"/>
                        <a:t>Encapsulation</a:t>
                      </a:r>
                    </a:p>
                  </a:txBody>
                  <a:tcPr marL="137160" marR="137160" marT="137160" marB="137160" anchor="ctr"/>
                </a:tc>
                <a:tc>
                  <a:txBody>
                    <a:bodyPr/>
                    <a:lstStyle/>
                    <a:p>
                      <a:pPr marL="285750" lvl="0" indent="-285750">
                        <a:lnSpc>
                          <a:spcPct val="100000"/>
                        </a:lnSpc>
                        <a:spcBef>
                          <a:spcPts val="600"/>
                        </a:spcBef>
                        <a:spcAft>
                          <a:spcPts val="600"/>
                        </a:spcAft>
                        <a:buFont typeface="Arial" panose="020B0604020202020204" pitchFamily="34" charset="0"/>
                        <a:buChar char="•"/>
                      </a:pPr>
                      <a:r>
                        <a:rPr lang="en-US" sz="1800" dirty="0"/>
                        <a:t>Bundling data and associated functionalities</a:t>
                      </a:r>
                    </a:p>
                    <a:p>
                      <a:pPr marL="285750" lvl="0" indent="-285750">
                        <a:lnSpc>
                          <a:spcPct val="100000"/>
                        </a:lnSpc>
                        <a:spcBef>
                          <a:spcPts val="600"/>
                        </a:spcBef>
                        <a:spcAft>
                          <a:spcPts val="600"/>
                        </a:spcAft>
                        <a:buFont typeface="Arial" panose="020B0604020202020204" pitchFamily="34" charset="0"/>
                        <a:buChar char="•"/>
                      </a:pPr>
                      <a:r>
                        <a:rPr lang="en-US" sz="1800" dirty="0"/>
                        <a:t>Hide internal details and restricting access</a:t>
                      </a:r>
                    </a:p>
                  </a:txBody>
                  <a:tcPr marL="137160" marR="137160" marT="137160" marB="137160" anchor="ctr"/>
                </a:tc>
                <a:extLst>
                  <a:ext uri="{0D108BD9-81ED-4DB2-BD59-A6C34878D82A}">
                    <a16:rowId xmlns:a16="http://schemas.microsoft.com/office/drawing/2014/main" xmlns="" val="1137596156"/>
                  </a:ext>
                </a:extLst>
              </a:tr>
              <a:tr h="958540">
                <a:tc>
                  <a:txBody>
                    <a:bodyPr/>
                    <a:lstStyle/>
                    <a:p>
                      <a:r>
                        <a:rPr lang="en-SG" sz="2400" dirty="0"/>
                        <a:t>Inheritance</a:t>
                      </a:r>
                    </a:p>
                  </a:txBody>
                  <a:tcPr marL="137160" marR="137160" marT="137160" marB="137160" anchor="ctr"/>
                </a:tc>
                <a:tc>
                  <a:txBody>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800" dirty="0"/>
                        <a:t>Deriving a class from another, affording code reuse</a:t>
                      </a:r>
                    </a:p>
                  </a:txBody>
                  <a:tcPr marL="137160" marR="137160" marT="137160" marB="137160" anchor="ctr"/>
                </a:tc>
                <a:extLst>
                  <a:ext uri="{0D108BD9-81ED-4DB2-BD59-A6C34878D82A}">
                    <a16:rowId xmlns:a16="http://schemas.microsoft.com/office/drawing/2014/main" xmlns="" val="2108566785"/>
                  </a:ext>
                </a:extLst>
              </a:tr>
              <a:tr h="1355177">
                <a:tc>
                  <a:txBody>
                    <a:bodyPr/>
                    <a:lstStyle/>
                    <a:p>
                      <a:r>
                        <a:rPr lang="en-SG" sz="2400" dirty="0"/>
                        <a:t>Abstraction</a:t>
                      </a:r>
                    </a:p>
                  </a:txBody>
                  <a:tcPr marL="137160" marR="137160" marT="137160" marB="137160" anchor="ctr"/>
                </a:tc>
                <a:tc>
                  <a:txBody>
                    <a:bodyPr/>
                    <a:lstStyle/>
                    <a:p>
                      <a:pPr marL="285750" lvl="0" indent="-285750">
                        <a:lnSpc>
                          <a:spcPct val="100000"/>
                        </a:lnSpc>
                        <a:spcBef>
                          <a:spcPts val="600"/>
                        </a:spcBef>
                        <a:spcAft>
                          <a:spcPts val="600"/>
                        </a:spcAft>
                        <a:buFont typeface="Arial" panose="020B0604020202020204" pitchFamily="34" charset="0"/>
                        <a:buChar char="•"/>
                      </a:pPr>
                      <a:r>
                        <a:rPr lang="en-US" sz="1800" dirty="0"/>
                        <a:t>Hiding the complexity of the implementation</a:t>
                      </a:r>
                    </a:p>
                    <a:p>
                      <a:pPr marL="285750" lvl="0" indent="-285750">
                        <a:lnSpc>
                          <a:spcPct val="100000"/>
                        </a:lnSpc>
                        <a:spcBef>
                          <a:spcPts val="600"/>
                        </a:spcBef>
                        <a:spcAft>
                          <a:spcPts val="600"/>
                        </a:spcAft>
                        <a:buFont typeface="Arial" panose="020B0604020202020204" pitchFamily="34" charset="0"/>
                        <a:buChar char="•"/>
                      </a:pPr>
                      <a:r>
                        <a:rPr lang="en-US" sz="1800" dirty="0"/>
                        <a:t>Focusing on the specifications and not the implementation details</a:t>
                      </a:r>
                    </a:p>
                  </a:txBody>
                  <a:tcPr marL="137160" marR="137160" marT="137160" marB="137160" anchor="ctr"/>
                </a:tc>
                <a:extLst>
                  <a:ext uri="{0D108BD9-81ED-4DB2-BD59-A6C34878D82A}">
                    <a16:rowId xmlns:a16="http://schemas.microsoft.com/office/drawing/2014/main" xmlns="" val="2609020734"/>
                  </a:ext>
                </a:extLst>
              </a:tr>
              <a:tr h="958540">
                <a:tc>
                  <a:txBody>
                    <a:bodyPr/>
                    <a:lstStyle/>
                    <a:p>
                      <a:r>
                        <a:rPr lang="en-SG" sz="2400" dirty="0"/>
                        <a:t>Polymorphism</a:t>
                      </a:r>
                    </a:p>
                  </a:txBody>
                  <a:tcPr marL="137160" marR="137160" marT="137160" marB="137160" anchor="ctr"/>
                </a:tc>
                <a:tc>
                  <a:txBody>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800" dirty="0"/>
                        <a:t>Behavior of functionality changes according to the actual type of data</a:t>
                      </a:r>
                    </a:p>
                  </a:txBody>
                  <a:tcPr marL="137160" marR="137160" marT="137160" marB="137160" anchor="ctr"/>
                </a:tc>
                <a:extLst>
                  <a:ext uri="{0D108BD9-81ED-4DB2-BD59-A6C34878D82A}">
                    <a16:rowId xmlns:a16="http://schemas.microsoft.com/office/drawing/2014/main" xmlns="" val="2186120988"/>
                  </a:ext>
                </a:extLst>
              </a:tr>
            </a:tbl>
          </a:graphicData>
        </a:graphic>
      </p:graphicFrame>
    </p:spTree>
    <p:extLst>
      <p:ext uri="{BB962C8B-B14F-4D97-AF65-F5344CB8AC3E}">
        <p14:creationId xmlns:p14="http://schemas.microsoft.com/office/powerpoint/2010/main" val="17832927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0"/>
            <a:ext cx="7315200" cy="1154097"/>
          </a:xfrm>
        </p:spPr>
        <p:txBody>
          <a:bodyPr>
            <a:normAutofit fontScale="90000"/>
          </a:bodyPr>
          <a:lstStyle/>
          <a:p>
            <a:r>
              <a:rPr lang="en-US" dirty="0" smtClean="0">
                <a:solidFill>
                  <a:srgbClr val="0099FF"/>
                </a:solidFill>
              </a:rPr>
              <a:t>Object-Oriented Programming (OOP)(Designer Mode)</a:t>
            </a:r>
            <a:endParaRPr lang="en-US" dirty="0">
              <a:solidFill>
                <a:srgbClr val="0099FF"/>
              </a:solidFill>
            </a:endParaRPr>
          </a:p>
        </p:txBody>
      </p:sp>
    </p:spTree>
    <p:extLst>
      <p:ext uri="{BB962C8B-B14F-4D97-AF65-F5344CB8AC3E}">
        <p14:creationId xmlns:p14="http://schemas.microsoft.com/office/powerpoint/2010/main" val="4104119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315200" cy="1154097"/>
          </a:xfrm>
        </p:spPr>
        <p:txBody>
          <a:bodyPr>
            <a:normAutofit fontScale="90000"/>
          </a:bodyPr>
          <a:lstStyle/>
          <a:p>
            <a:r>
              <a:rPr lang="en-US" dirty="0" smtClean="0">
                <a:solidFill>
                  <a:srgbClr val="FF5050"/>
                </a:solidFill>
              </a:rPr>
              <a:t>But why speak to the computer?</a:t>
            </a:r>
            <a:endParaRPr lang="en-US" dirty="0">
              <a:solidFill>
                <a:srgbClr val="FF5050"/>
              </a:solidFill>
            </a:endParaRPr>
          </a:p>
        </p:txBody>
      </p:sp>
      <p:sp>
        <p:nvSpPr>
          <p:cNvPr id="3" name="Content Placeholder 2"/>
          <p:cNvSpPr>
            <a:spLocks noGrp="1"/>
          </p:cNvSpPr>
          <p:nvPr>
            <p:ph idx="1"/>
          </p:nvPr>
        </p:nvSpPr>
        <p:spPr>
          <a:xfrm>
            <a:off x="609600" y="1828800"/>
            <a:ext cx="4953000" cy="3539527"/>
          </a:xfrm>
        </p:spPr>
        <p:txBody>
          <a:bodyPr>
            <a:normAutofit lnSpcReduction="10000"/>
          </a:bodyPr>
          <a:lstStyle/>
          <a:p>
            <a:r>
              <a:rPr lang="en-US" dirty="0" smtClean="0"/>
              <a:t>Take for instance, you are asking a worker to do something for you, say, call someone else. </a:t>
            </a:r>
          </a:p>
          <a:p>
            <a:endParaRPr lang="en-US" dirty="0"/>
          </a:p>
          <a:p>
            <a:r>
              <a:rPr lang="en-US" dirty="0" smtClean="0"/>
              <a:t>The worker would be doing it at human speed.</a:t>
            </a:r>
          </a:p>
          <a:p>
            <a:pPr lvl="1"/>
            <a:r>
              <a:rPr lang="en-US" dirty="0" smtClean="0"/>
              <a:t>Find phone</a:t>
            </a:r>
          </a:p>
          <a:p>
            <a:pPr lvl="1"/>
            <a:r>
              <a:rPr lang="en-US" dirty="0" smtClean="0"/>
              <a:t>Pick up phone</a:t>
            </a:r>
          </a:p>
          <a:p>
            <a:pPr lvl="1"/>
            <a:r>
              <a:rPr lang="en-US" dirty="0" smtClean="0"/>
              <a:t>Dial in number</a:t>
            </a:r>
          </a:p>
          <a:p>
            <a:pPr lvl="1"/>
            <a:r>
              <a:rPr lang="en-US" dirty="0" smtClean="0"/>
              <a:t>Speak to the other person</a:t>
            </a:r>
          </a:p>
          <a:p>
            <a:pPr lvl="1"/>
            <a:r>
              <a:rPr lang="en-US" dirty="0" smtClean="0"/>
              <a:t>Hang up phone </a:t>
            </a:r>
            <a:endParaRPr lang="en-US" dirty="0"/>
          </a:p>
        </p:txBody>
      </p:sp>
      <p:pic>
        <p:nvPicPr>
          <p:cNvPr id="2050" name="Picture 2" descr="Image result for someone picking up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581400"/>
            <a:ext cx="3810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6906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15200" cy="1154097"/>
          </a:xfrm>
        </p:spPr>
        <p:txBody>
          <a:bodyPr>
            <a:normAutofit/>
          </a:bodyPr>
          <a:lstStyle/>
          <a:p>
            <a:r>
              <a:rPr lang="en-US" dirty="0" smtClean="0">
                <a:solidFill>
                  <a:srgbClr val="0099FF"/>
                </a:solidFill>
              </a:rPr>
              <a:t>Introduction to Class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lnSpcReduction="10000"/>
          </a:bodyPr>
          <a:lstStyle/>
          <a:p>
            <a:r>
              <a:rPr lang="en-US" dirty="0"/>
              <a:t>The </a:t>
            </a:r>
            <a:r>
              <a:rPr lang="en-US" i="1" dirty="0">
                <a:solidFill>
                  <a:srgbClr val="FFFF00"/>
                </a:solidFill>
              </a:rPr>
              <a:t>class</a:t>
            </a:r>
            <a:r>
              <a:rPr lang="en-US" dirty="0"/>
              <a:t> statement creates a new class definition. The name of the class immediately follows the keyword </a:t>
            </a:r>
            <a:r>
              <a:rPr lang="en-US" i="1" dirty="0"/>
              <a:t>class</a:t>
            </a:r>
            <a:r>
              <a:rPr lang="en-US" dirty="0"/>
              <a:t> followed by a colon as follows </a:t>
            </a:r>
            <a:r>
              <a:rPr lang="en-US" dirty="0" smtClean="0"/>
              <a:t>−</a:t>
            </a:r>
          </a:p>
          <a:p>
            <a:endParaRPr lang="en-US" dirty="0"/>
          </a:p>
          <a:p>
            <a:endParaRPr lang="en-US" dirty="0" smtClean="0"/>
          </a:p>
          <a:p>
            <a:endParaRPr lang="en-US" dirty="0"/>
          </a:p>
          <a:p>
            <a:endParaRPr lang="en-US" dirty="0" smtClean="0"/>
          </a:p>
          <a:p>
            <a:r>
              <a:rPr lang="en-US" dirty="0" smtClean="0"/>
              <a:t>Blueprint for how </a:t>
            </a:r>
            <a:r>
              <a:rPr lang="en-US" dirty="0" smtClean="0">
                <a:solidFill>
                  <a:srgbClr val="FFFF00"/>
                </a:solidFill>
              </a:rPr>
              <a:t>objects</a:t>
            </a:r>
            <a:r>
              <a:rPr lang="en-US" dirty="0" smtClean="0"/>
              <a:t> are created.</a:t>
            </a:r>
          </a:p>
          <a:p>
            <a:r>
              <a:rPr lang="en-US" dirty="0" smtClean="0"/>
              <a:t>Contains </a:t>
            </a:r>
            <a:r>
              <a:rPr lang="en-US" dirty="0" smtClean="0">
                <a:solidFill>
                  <a:srgbClr val="FFFF00"/>
                </a:solidFill>
              </a:rPr>
              <a:t>methods</a:t>
            </a:r>
            <a:r>
              <a:rPr lang="en-US" dirty="0" smtClean="0"/>
              <a:t> and </a:t>
            </a:r>
            <a:r>
              <a:rPr lang="en-US" dirty="0" smtClean="0">
                <a:solidFill>
                  <a:srgbClr val="FFFF00"/>
                </a:solidFill>
              </a:rPr>
              <a:t>attributes</a:t>
            </a:r>
            <a:r>
              <a:rPr lang="en-US" dirty="0" smtClean="0"/>
              <a:t>.</a:t>
            </a:r>
          </a:p>
          <a:p>
            <a:r>
              <a:rPr lang="en-US" dirty="0" smtClean="0"/>
              <a:t>All instances (objects) of the same class are independent entities that possess the same set of attributes and </a:t>
            </a:r>
            <a:r>
              <a:rPr lang="en-US" dirty="0" err="1" smtClean="0"/>
              <a:t>behaviours</a:t>
            </a:r>
            <a:r>
              <a:rPr lang="en-US" dirty="0" smtClean="0"/>
              <a:t>.</a:t>
            </a:r>
          </a:p>
          <a:p>
            <a:r>
              <a:rPr lang="en-US" dirty="0" smtClean="0"/>
              <a:t>To use the </a:t>
            </a:r>
            <a:r>
              <a:rPr lang="en-US" dirty="0" smtClean="0">
                <a:solidFill>
                  <a:srgbClr val="FFFF00"/>
                </a:solidFill>
              </a:rPr>
              <a:t>service class</a:t>
            </a:r>
            <a:r>
              <a:rPr lang="en-US" dirty="0" smtClean="0"/>
              <a:t>, a </a:t>
            </a:r>
            <a:r>
              <a:rPr lang="en-US" dirty="0" smtClean="0">
                <a:solidFill>
                  <a:srgbClr val="FFFF00"/>
                </a:solidFill>
              </a:rPr>
              <a:t>client class</a:t>
            </a:r>
            <a:r>
              <a:rPr lang="en-US" dirty="0" smtClean="0"/>
              <a:t> has to be created to access it.</a:t>
            </a:r>
          </a:p>
          <a:p>
            <a:endParaRPr lang="en-US" i="1" dirty="0"/>
          </a:p>
          <a:p>
            <a:endParaRPr lang="en-US" i="1" dirty="0" smtClean="0"/>
          </a:p>
          <a:p>
            <a:endParaRPr lang="en-US" i="1" dirty="0"/>
          </a:p>
          <a:p>
            <a:endParaRPr lang="en-US" i="1" dirty="0" smtClean="0"/>
          </a:p>
          <a:p>
            <a:pPr marL="45720" indent="0">
              <a:buNone/>
            </a:pPr>
            <a:endParaRPr lang="en-US" i="1" dirty="0" smtClean="0"/>
          </a:p>
        </p:txBody>
      </p:sp>
      <p:sp>
        <p:nvSpPr>
          <p:cNvPr id="4" name="Content Placeholder 3"/>
          <p:cNvSpPr txBox="1">
            <a:spLocks/>
          </p:cNvSpPr>
          <p:nvPr/>
        </p:nvSpPr>
        <p:spPr>
          <a:xfrm>
            <a:off x="2590800" y="2743200"/>
            <a:ext cx="3886200" cy="9906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smtClean="0"/>
              <a:t>class </a:t>
            </a:r>
            <a:r>
              <a:rPr lang="en-US" sz="1200" b="1" dirty="0" err="1" smtClean="0"/>
              <a:t>ClassName</a:t>
            </a:r>
            <a:r>
              <a:rPr lang="en-US" sz="1200" b="1" dirty="0" smtClean="0"/>
              <a:t>:</a:t>
            </a:r>
          </a:p>
          <a:p>
            <a:pPr marL="45720" indent="0">
              <a:buNone/>
            </a:pPr>
            <a:endParaRPr lang="en-US" sz="1200" b="1" dirty="0"/>
          </a:p>
          <a:p>
            <a:pPr marL="45720" indent="0">
              <a:buNone/>
            </a:pPr>
            <a:r>
              <a:rPr lang="en-US" sz="1200" b="1" dirty="0" smtClean="0"/>
              <a:t>	</a:t>
            </a:r>
            <a:r>
              <a:rPr lang="en-US" sz="1200" b="1" dirty="0" err="1" smtClean="0"/>
              <a:t>class_suite</a:t>
            </a:r>
            <a:endParaRPr lang="en-US" sz="1200" b="1" dirty="0" smtClean="0"/>
          </a:p>
        </p:txBody>
      </p:sp>
    </p:spTree>
    <p:extLst>
      <p:ext uri="{BB962C8B-B14F-4D97-AF65-F5344CB8AC3E}">
        <p14:creationId xmlns:p14="http://schemas.microsoft.com/office/powerpoint/2010/main" val="11758779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Introduction to Class (Part 2)</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Like an object, a class has certain properties attached to it. We call them </a:t>
            </a:r>
            <a:r>
              <a:rPr lang="en-US" dirty="0" smtClean="0">
                <a:solidFill>
                  <a:srgbClr val="FFFF00"/>
                </a:solidFill>
              </a:rPr>
              <a:t>attributes</a:t>
            </a:r>
            <a:r>
              <a:rPr lang="en-US" dirty="0" smtClean="0"/>
              <a:t>.</a:t>
            </a:r>
          </a:p>
          <a:p>
            <a:pPr lvl="1"/>
            <a:endParaRPr lang="en-US" dirty="0" smtClean="0"/>
          </a:p>
          <a:p>
            <a:r>
              <a:rPr lang="en-US" dirty="0"/>
              <a:t>Like an object, a class </a:t>
            </a:r>
            <a:r>
              <a:rPr lang="en-US" dirty="0" smtClean="0"/>
              <a:t>exhibits certain </a:t>
            </a:r>
            <a:r>
              <a:rPr lang="en-US" dirty="0" err="1" smtClean="0"/>
              <a:t>behaviours</a:t>
            </a:r>
            <a:r>
              <a:rPr lang="en-US" dirty="0" smtClean="0"/>
              <a:t> when interacted with. We call them </a:t>
            </a:r>
            <a:r>
              <a:rPr lang="en-US" dirty="0" smtClean="0">
                <a:solidFill>
                  <a:srgbClr val="FFFF00"/>
                </a:solidFill>
              </a:rPr>
              <a:t>functions/methods</a:t>
            </a:r>
            <a:r>
              <a:rPr lang="en-US" dirty="0" smtClean="0"/>
              <a:t>.</a:t>
            </a:r>
          </a:p>
          <a:p>
            <a:pPr lvl="1"/>
            <a:r>
              <a:rPr lang="en-US" b="1" i="1" dirty="0" smtClean="0"/>
              <a:t>Constructor</a:t>
            </a:r>
          </a:p>
          <a:p>
            <a:pPr lvl="2"/>
            <a:r>
              <a:rPr lang="en-US" i="1" dirty="0" smtClean="0"/>
              <a:t>“A method which is called to instantiate an object”</a:t>
            </a:r>
          </a:p>
          <a:p>
            <a:pPr lvl="1"/>
            <a:r>
              <a:rPr lang="en-US" b="1" i="1" dirty="0" smtClean="0"/>
              <a:t>Accessors</a:t>
            </a:r>
          </a:p>
          <a:p>
            <a:pPr lvl="2"/>
            <a:r>
              <a:rPr lang="en-US" i="1" dirty="0" smtClean="0"/>
              <a:t>“A method which returns the value of the private member variable or attribute.”</a:t>
            </a:r>
          </a:p>
          <a:p>
            <a:pPr lvl="1"/>
            <a:r>
              <a:rPr lang="en-US" b="1" i="1" dirty="0" err="1" smtClean="0"/>
              <a:t>Mutators</a:t>
            </a:r>
            <a:endParaRPr lang="en-US" b="1" i="1" dirty="0" smtClean="0"/>
          </a:p>
          <a:p>
            <a:pPr lvl="2"/>
            <a:r>
              <a:rPr lang="en-US" i="1" dirty="0" smtClean="0"/>
              <a:t>“A method which is used to control changes to a attribute.”</a:t>
            </a:r>
            <a:endParaRPr lang="en-US" i="1" dirty="0"/>
          </a:p>
          <a:p>
            <a:endParaRPr lang="en-US" i="1" dirty="0" smtClean="0"/>
          </a:p>
          <a:p>
            <a:endParaRPr lang="en-US" i="1" dirty="0"/>
          </a:p>
          <a:p>
            <a:endParaRPr lang="en-US" i="1" dirty="0" smtClean="0"/>
          </a:p>
          <a:p>
            <a:pPr marL="45720" indent="0">
              <a:buNone/>
            </a:pPr>
            <a:endParaRPr lang="en-US" i="1" dirty="0" smtClean="0"/>
          </a:p>
        </p:txBody>
      </p:sp>
    </p:spTree>
    <p:extLst>
      <p:ext uri="{BB962C8B-B14F-4D97-AF65-F5344CB8AC3E}">
        <p14:creationId xmlns:p14="http://schemas.microsoft.com/office/powerpoint/2010/main" val="34705346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28600"/>
            <a:ext cx="8077200" cy="2595025"/>
          </a:xfrm>
        </p:spPr>
        <p:txBody>
          <a:bodyPr>
            <a:normAutofit/>
          </a:bodyPr>
          <a:lstStyle/>
          <a:p>
            <a:r>
              <a:rPr lang="en-US" sz="3600" dirty="0">
                <a:solidFill>
                  <a:srgbClr val="0099FF"/>
                </a:solidFill>
              </a:rPr>
              <a:t>L</a:t>
            </a:r>
            <a:r>
              <a:rPr lang="en-US" sz="3600" dirty="0" smtClean="0">
                <a:solidFill>
                  <a:srgbClr val="0099FF"/>
                </a:solidFill>
              </a:rPr>
              <a:t>et’s start being designers!</a:t>
            </a:r>
            <a:endParaRPr lang="en-US" sz="3600" dirty="0">
              <a:solidFill>
                <a:srgbClr val="0099FF"/>
              </a:solidFill>
            </a:endParaRPr>
          </a:p>
        </p:txBody>
      </p:sp>
      <p:pic>
        <p:nvPicPr>
          <p:cNvPr id="4" name="Picture 2" descr="Image result for typing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7672" y="3352800"/>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25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(Attributes)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You are a creator of cups. You begin defining what attributes your cup (service </a:t>
            </a:r>
            <a:r>
              <a:rPr lang="en-US" dirty="0"/>
              <a:t>class)</a:t>
            </a:r>
            <a:r>
              <a:rPr lang="en-US" dirty="0" smtClean="0"/>
              <a:t> has. </a:t>
            </a:r>
            <a:endParaRPr lang="en-US" i="1"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95574"/>
            <a:ext cx="2247900"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3352800" y="2743200"/>
            <a:ext cx="3886200" cy="8382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python</a:t>
            </a:r>
            <a:endParaRPr lang="en-US" sz="1200" b="1" dirty="0" smtClean="0"/>
          </a:p>
          <a:p>
            <a:pPr marL="45720" indent="0">
              <a:buNone/>
            </a:pPr>
            <a:r>
              <a:rPr lang="en-US" sz="1200" b="1" dirty="0" smtClean="0"/>
              <a:t>class Cup:</a:t>
            </a:r>
          </a:p>
          <a:p>
            <a:pPr marL="45720" indent="0">
              <a:buNone/>
            </a:pPr>
            <a:r>
              <a:rPr lang="en-US" sz="1200" b="1" dirty="0"/>
              <a:t>	</a:t>
            </a:r>
            <a:r>
              <a:rPr lang="en-US" sz="1200" b="1" dirty="0" smtClean="0"/>
              <a:t>coffee = 0</a:t>
            </a:r>
            <a:endParaRPr lang="en-US" sz="1200" b="1" dirty="0"/>
          </a:p>
        </p:txBody>
      </p:sp>
    </p:spTree>
    <p:extLst>
      <p:ext uri="{BB962C8B-B14F-4D97-AF65-F5344CB8AC3E}">
        <p14:creationId xmlns:p14="http://schemas.microsoft.com/office/powerpoint/2010/main" val="3826513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(Constructor)</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Now to create your cup and start using it.</a:t>
            </a:r>
            <a:endParaRPr lang="en-US" i="1"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95574"/>
            <a:ext cx="2247900"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txBox="1">
            <a:spLocks/>
          </p:cNvSpPr>
          <p:nvPr/>
        </p:nvSpPr>
        <p:spPr>
          <a:xfrm>
            <a:off x="3352800" y="2743200"/>
            <a:ext cx="3886200" cy="1524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python</a:t>
            </a:r>
            <a:endParaRPr lang="en-US" sz="1200" b="1" dirty="0" smtClean="0"/>
          </a:p>
          <a:p>
            <a:pPr marL="45720" indent="0">
              <a:buNone/>
            </a:pPr>
            <a:r>
              <a:rPr lang="en-US" sz="1200" b="1" dirty="0" smtClean="0"/>
              <a:t>class Cup:</a:t>
            </a:r>
          </a:p>
          <a:p>
            <a:pPr marL="45720" indent="0">
              <a:buNone/>
            </a:pPr>
            <a:r>
              <a:rPr lang="en-US" sz="1200" b="1" dirty="0"/>
              <a:t>	</a:t>
            </a:r>
            <a:r>
              <a:rPr lang="en-US" sz="1200" b="1" dirty="0" smtClean="0"/>
              <a:t>coffee = 0</a:t>
            </a:r>
          </a:p>
          <a:p>
            <a:pPr marL="45720" indent="0">
              <a:buNone/>
            </a:pPr>
            <a:r>
              <a:rPr lang="en-US" sz="1200" b="1" dirty="0"/>
              <a:t>	</a:t>
            </a:r>
            <a:endParaRPr lang="en-US" sz="1200" b="1" dirty="0" smtClean="0"/>
          </a:p>
          <a:p>
            <a:pPr marL="45720" indent="0">
              <a:buNone/>
            </a:pPr>
            <a:r>
              <a:rPr lang="en-US" sz="1200" b="1" dirty="0"/>
              <a:t>	</a:t>
            </a:r>
            <a:r>
              <a:rPr lang="en-US" sz="1200" b="1" dirty="0" err="1">
                <a:solidFill>
                  <a:srgbClr val="FFFF00"/>
                </a:solidFill>
              </a:rPr>
              <a:t>def</a:t>
            </a:r>
            <a:r>
              <a:rPr lang="en-US" sz="1200" b="1" dirty="0">
                <a:solidFill>
                  <a:srgbClr val="FFFF00"/>
                </a:solidFill>
              </a:rPr>
              <a:t> _</a:t>
            </a:r>
            <a:r>
              <a:rPr lang="en-US" sz="1200" b="1" dirty="0" err="1">
                <a:solidFill>
                  <a:srgbClr val="FFFF00"/>
                </a:solidFill>
              </a:rPr>
              <a:t>init</a:t>
            </a:r>
            <a:r>
              <a:rPr lang="en-US" sz="1200" b="1" dirty="0">
                <a:solidFill>
                  <a:srgbClr val="FFFF00"/>
                </a:solidFill>
              </a:rPr>
              <a:t>_(self):</a:t>
            </a:r>
          </a:p>
          <a:p>
            <a:pPr marL="45720" indent="0">
              <a:buNone/>
            </a:pPr>
            <a:r>
              <a:rPr lang="en-US" sz="1200" b="1" dirty="0">
                <a:solidFill>
                  <a:srgbClr val="FFFF00"/>
                </a:solidFill>
              </a:rPr>
              <a:t>		</a:t>
            </a:r>
            <a:r>
              <a:rPr lang="en-US" sz="1200" b="1" dirty="0" err="1">
                <a:solidFill>
                  <a:srgbClr val="FFFF00"/>
                </a:solidFill>
              </a:rPr>
              <a:t>self.coffee</a:t>
            </a:r>
            <a:r>
              <a:rPr lang="en-US" sz="1200" b="1" dirty="0">
                <a:solidFill>
                  <a:srgbClr val="FFFF00"/>
                </a:solidFill>
              </a:rPr>
              <a:t> = 0</a:t>
            </a:r>
          </a:p>
        </p:txBody>
      </p:sp>
    </p:spTree>
    <p:extLst>
      <p:ext uri="{BB962C8B-B14F-4D97-AF65-F5344CB8AC3E}">
        <p14:creationId xmlns:p14="http://schemas.microsoft.com/office/powerpoint/2010/main" val="40191184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(Accessors)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Now to create your cup and start using it.</a:t>
            </a:r>
            <a:endParaRPr lang="en-US" i="1" dirty="0"/>
          </a:p>
          <a:p>
            <a:endParaRPr lang="en-US" i="1" dirty="0" smtClean="0"/>
          </a:p>
          <a:p>
            <a:endParaRPr lang="en-US" i="1" dirty="0"/>
          </a:p>
          <a:p>
            <a:endParaRPr lang="en-US" i="1" dirty="0" smtClean="0"/>
          </a:p>
          <a:p>
            <a:pPr marL="45720" indent="0">
              <a:buNone/>
            </a:pPr>
            <a:endParaRPr lang="en-US" i="1" dirty="0" smtClean="0"/>
          </a:p>
        </p:txBody>
      </p:sp>
      <p:sp>
        <p:nvSpPr>
          <p:cNvPr id="5" name="Content Placeholder 3"/>
          <p:cNvSpPr txBox="1">
            <a:spLocks/>
          </p:cNvSpPr>
          <p:nvPr/>
        </p:nvSpPr>
        <p:spPr>
          <a:xfrm>
            <a:off x="838200" y="3537626"/>
            <a:ext cx="7620000" cy="2667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python</a:t>
            </a:r>
            <a:endParaRPr lang="en-US" sz="1200" b="1" dirty="0" smtClean="0"/>
          </a:p>
          <a:p>
            <a:pPr marL="45720" indent="0">
              <a:buNone/>
            </a:pPr>
            <a:r>
              <a:rPr lang="en-US" sz="1200" b="1" dirty="0" smtClean="0"/>
              <a:t>class Cup:</a:t>
            </a:r>
          </a:p>
          <a:p>
            <a:pPr marL="45720" indent="0">
              <a:buNone/>
            </a:pPr>
            <a:r>
              <a:rPr lang="en-US" sz="1200" b="1" dirty="0"/>
              <a:t>	</a:t>
            </a:r>
            <a:r>
              <a:rPr lang="en-US" sz="1200" b="1" dirty="0" smtClean="0"/>
              <a:t>coffee = 0</a:t>
            </a:r>
          </a:p>
          <a:p>
            <a:pPr marL="45720" indent="0">
              <a:buNone/>
            </a:pPr>
            <a:r>
              <a:rPr lang="en-US" sz="1200" b="1" dirty="0"/>
              <a:t>	</a:t>
            </a:r>
            <a:endParaRPr lang="en-US" sz="1200" b="1" dirty="0" smtClean="0"/>
          </a:p>
          <a:p>
            <a:pPr marL="45720" indent="0">
              <a:buNone/>
            </a:pPr>
            <a:r>
              <a:rPr lang="en-US" sz="1200" b="1" dirty="0"/>
              <a:t>	</a:t>
            </a:r>
            <a:r>
              <a:rPr lang="en-US" sz="1200" b="1" dirty="0" err="1"/>
              <a:t>def</a:t>
            </a:r>
            <a:r>
              <a:rPr lang="en-US" sz="1200" b="1" dirty="0"/>
              <a:t> _</a:t>
            </a:r>
            <a:r>
              <a:rPr lang="en-US" sz="1200" b="1" dirty="0" err="1"/>
              <a:t>init</a:t>
            </a:r>
            <a:r>
              <a:rPr lang="en-US" sz="1200" b="1" dirty="0"/>
              <a:t>_(self):</a:t>
            </a:r>
          </a:p>
          <a:p>
            <a:pPr marL="45720" indent="0">
              <a:buNone/>
            </a:pPr>
            <a:r>
              <a:rPr lang="en-US" sz="1200" b="1" dirty="0"/>
              <a:t>		</a:t>
            </a:r>
            <a:r>
              <a:rPr lang="en-US" sz="1200" b="1" dirty="0" err="1"/>
              <a:t>self.coffee</a:t>
            </a:r>
            <a:r>
              <a:rPr lang="en-US" sz="1200" b="1" dirty="0"/>
              <a:t> = </a:t>
            </a:r>
            <a:r>
              <a:rPr lang="en-US" sz="1200" b="1" dirty="0" smtClean="0"/>
              <a:t>0</a:t>
            </a:r>
          </a:p>
          <a:p>
            <a:pPr marL="45720" indent="0">
              <a:buNone/>
            </a:pPr>
            <a:r>
              <a:rPr lang="en-US" sz="1200" b="1" dirty="0">
                <a:solidFill>
                  <a:srgbClr val="FFFF00"/>
                </a:solidFill>
              </a:rPr>
              <a:t>	</a:t>
            </a:r>
            <a:r>
              <a:rPr lang="en-US" sz="1200" b="1" dirty="0" err="1">
                <a:solidFill>
                  <a:srgbClr val="FFFF00"/>
                </a:solidFill>
              </a:rPr>
              <a:t>def</a:t>
            </a:r>
            <a:r>
              <a:rPr lang="en-US" sz="1200" b="1" dirty="0">
                <a:solidFill>
                  <a:srgbClr val="FFFF00"/>
                </a:solidFill>
              </a:rPr>
              <a:t> check(self):</a:t>
            </a:r>
          </a:p>
          <a:p>
            <a:pPr marL="45720" indent="0">
              <a:buNone/>
            </a:pPr>
            <a:r>
              <a:rPr lang="en-US" sz="1200" b="1" dirty="0">
                <a:solidFill>
                  <a:srgbClr val="FFFF00"/>
                </a:solidFill>
              </a:rPr>
              <a:t>		print("The cup has " + </a:t>
            </a:r>
            <a:r>
              <a:rPr lang="en-US" sz="1200" b="1" dirty="0" err="1">
                <a:solidFill>
                  <a:srgbClr val="FFFF00"/>
                </a:solidFill>
              </a:rPr>
              <a:t>str</a:t>
            </a:r>
            <a:r>
              <a:rPr lang="en-US" sz="1200" b="1" dirty="0">
                <a:solidFill>
                  <a:srgbClr val="FFFF00"/>
                </a:solidFill>
              </a:rPr>
              <a:t>(</a:t>
            </a:r>
            <a:r>
              <a:rPr lang="en-US" sz="1200" b="1" dirty="0" err="1">
                <a:solidFill>
                  <a:srgbClr val="FFFF00"/>
                </a:solidFill>
              </a:rPr>
              <a:t>self.coffee</a:t>
            </a:r>
            <a:r>
              <a:rPr lang="en-US" sz="1200" b="1" dirty="0" smtClean="0">
                <a:solidFill>
                  <a:srgbClr val="FFFF00"/>
                </a:solidFill>
              </a:rPr>
              <a:t>) + </a:t>
            </a:r>
            <a:r>
              <a:rPr lang="en-US" sz="1200" b="1" dirty="0">
                <a:solidFill>
                  <a:srgbClr val="FFFF00"/>
                </a:solidFill>
              </a:rPr>
              <a:t>"cm3 of </a:t>
            </a:r>
            <a:r>
              <a:rPr lang="en-US" sz="1200" b="1" dirty="0" smtClean="0">
                <a:solidFill>
                  <a:srgbClr val="FFFF00"/>
                </a:solidFill>
              </a:rPr>
              <a:t>coffee</a:t>
            </a:r>
            <a:r>
              <a:rPr lang="en-US" sz="1200" b="1" dirty="0">
                <a:solidFill>
                  <a:srgbClr val="FFFF00"/>
                </a:solidFill>
              </a:rPr>
              <a:t>.") </a:t>
            </a: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362200"/>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5650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Half-Full Cup (</a:t>
            </a:r>
            <a:r>
              <a:rPr lang="en-US" dirty="0" err="1" smtClean="0">
                <a:solidFill>
                  <a:srgbClr val="0099FF"/>
                </a:solidFill>
              </a:rPr>
              <a:t>Mutator</a:t>
            </a:r>
            <a:r>
              <a:rPr lang="en-US" dirty="0" smtClean="0">
                <a:solidFill>
                  <a:srgbClr val="0099FF"/>
                </a:solidFill>
              </a:rPr>
              <a:t>)</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Now to create your cup and start using it.</a:t>
            </a:r>
            <a:endParaRPr lang="en-US" i="1" dirty="0"/>
          </a:p>
          <a:p>
            <a:endParaRPr lang="en-US" i="1" dirty="0" smtClean="0"/>
          </a:p>
          <a:p>
            <a:endParaRPr lang="en-US" i="1" dirty="0"/>
          </a:p>
          <a:p>
            <a:endParaRPr lang="en-US" i="1" dirty="0" smtClean="0"/>
          </a:p>
          <a:p>
            <a:pPr marL="45720" indent="0">
              <a:buNone/>
            </a:pPr>
            <a:endParaRPr lang="en-US" i="1" dirty="0" smtClean="0"/>
          </a:p>
        </p:txBody>
      </p:sp>
      <p:sp>
        <p:nvSpPr>
          <p:cNvPr id="5" name="Content Placeholder 3"/>
          <p:cNvSpPr txBox="1">
            <a:spLocks/>
          </p:cNvSpPr>
          <p:nvPr/>
        </p:nvSpPr>
        <p:spPr>
          <a:xfrm>
            <a:off x="838200" y="3537626"/>
            <a:ext cx="7620000" cy="2667000"/>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smtClean="0"/>
              <a:t>#!/</a:t>
            </a:r>
            <a:r>
              <a:rPr lang="en-US" sz="1200" b="1" dirty="0" err="1" smtClean="0"/>
              <a:t>usr</a:t>
            </a:r>
            <a:r>
              <a:rPr lang="en-US" sz="1200" b="1" dirty="0" smtClean="0"/>
              <a:t>/bin/</a:t>
            </a:r>
            <a:r>
              <a:rPr lang="en-US" sz="1200" b="1" dirty="0" err="1" smtClean="0"/>
              <a:t>env</a:t>
            </a:r>
            <a:r>
              <a:rPr lang="en-US" sz="1200" b="1" dirty="0" smtClean="0"/>
              <a:t> python</a:t>
            </a:r>
          </a:p>
          <a:p>
            <a:pPr marL="45720" indent="0">
              <a:buNone/>
            </a:pPr>
            <a:r>
              <a:rPr lang="en-US" sz="1200" b="1" dirty="0" smtClean="0"/>
              <a:t>class Cup:</a:t>
            </a:r>
          </a:p>
          <a:p>
            <a:pPr marL="45720" indent="0">
              <a:buNone/>
            </a:pPr>
            <a:r>
              <a:rPr lang="en-US" sz="1200" b="1" dirty="0"/>
              <a:t>	</a:t>
            </a:r>
            <a:r>
              <a:rPr lang="en-US" sz="1200" b="1" dirty="0" smtClean="0"/>
              <a:t>coffee = 0</a:t>
            </a:r>
          </a:p>
          <a:p>
            <a:pPr marL="45720" indent="0">
              <a:buNone/>
            </a:pPr>
            <a:r>
              <a:rPr lang="en-US" sz="1200" b="1" dirty="0"/>
              <a:t>	</a:t>
            </a:r>
            <a:endParaRPr lang="en-US" sz="1200" b="1" dirty="0" smtClean="0"/>
          </a:p>
          <a:p>
            <a:pPr marL="45720" indent="0">
              <a:buNone/>
            </a:pPr>
            <a:r>
              <a:rPr lang="en-US" sz="1200" b="1" dirty="0"/>
              <a:t>	</a:t>
            </a:r>
            <a:r>
              <a:rPr lang="en-US" sz="1200" b="1" dirty="0" err="1"/>
              <a:t>def</a:t>
            </a:r>
            <a:r>
              <a:rPr lang="en-US" sz="1200" b="1" dirty="0"/>
              <a:t> _</a:t>
            </a:r>
            <a:r>
              <a:rPr lang="en-US" sz="1200" b="1" dirty="0" err="1"/>
              <a:t>init</a:t>
            </a:r>
            <a:r>
              <a:rPr lang="en-US" sz="1200" b="1" dirty="0"/>
              <a:t>_(self):</a:t>
            </a:r>
          </a:p>
          <a:p>
            <a:pPr marL="45720" indent="0">
              <a:buNone/>
            </a:pPr>
            <a:r>
              <a:rPr lang="en-US" sz="1200" b="1" dirty="0"/>
              <a:t>		</a:t>
            </a:r>
            <a:r>
              <a:rPr lang="en-US" sz="1200" b="1" dirty="0" err="1"/>
              <a:t>self.coffee</a:t>
            </a:r>
            <a:r>
              <a:rPr lang="en-US" sz="1200" b="1" dirty="0"/>
              <a:t> = </a:t>
            </a:r>
            <a:r>
              <a:rPr lang="en-US" sz="1200" b="1" dirty="0" smtClean="0"/>
              <a:t>0</a:t>
            </a:r>
          </a:p>
          <a:p>
            <a:pPr marL="45720" indent="0">
              <a:buNone/>
            </a:pPr>
            <a:r>
              <a:rPr lang="en-US" sz="1200" b="1" dirty="0">
                <a:solidFill>
                  <a:srgbClr val="FFFF00"/>
                </a:solidFill>
              </a:rPr>
              <a:t>	</a:t>
            </a:r>
            <a:r>
              <a:rPr lang="en-US" sz="1200" b="1" dirty="0" err="1"/>
              <a:t>def</a:t>
            </a:r>
            <a:r>
              <a:rPr lang="en-US" sz="1200" b="1" dirty="0"/>
              <a:t> check(self):</a:t>
            </a:r>
          </a:p>
          <a:p>
            <a:pPr marL="45720" indent="0">
              <a:buNone/>
            </a:pPr>
            <a:r>
              <a:rPr lang="en-US" sz="1200" b="1" dirty="0"/>
              <a:t>		print("The cup has " + </a:t>
            </a:r>
            <a:r>
              <a:rPr lang="en-US" sz="1200" b="1" dirty="0" err="1"/>
              <a:t>str</a:t>
            </a:r>
            <a:r>
              <a:rPr lang="en-US" sz="1200" b="1" dirty="0"/>
              <a:t>(</a:t>
            </a:r>
            <a:r>
              <a:rPr lang="en-US" sz="1200" b="1" dirty="0" err="1"/>
              <a:t>self.coffee</a:t>
            </a:r>
            <a:r>
              <a:rPr lang="en-US" sz="1200" b="1" dirty="0" smtClean="0"/>
              <a:t>) + </a:t>
            </a:r>
            <a:r>
              <a:rPr lang="en-US" sz="1200" b="1" dirty="0"/>
              <a:t>"cm3 of </a:t>
            </a:r>
            <a:r>
              <a:rPr lang="en-US" sz="1200" b="1" dirty="0" smtClean="0"/>
              <a:t>coffee.")</a:t>
            </a:r>
          </a:p>
          <a:p>
            <a:pPr marL="45720" indent="0">
              <a:buNone/>
            </a:pPr>
            <a:endParaRPr lang="en-US" sz="1200" b="1" dirty="0">
              <a:solidFill>
                <a:srgbClr val="FFFF00"/>
              </a:solidFill>
            </a:endParaRPr>
          </a:p>
          <a:p>
            <a:pPr marL="45720" indent="0">
              <a:buNone/>
            </a:pPr>
            <a:r>
              <a:rPr lang="en-US" sz="1200" b="1" dirty="0" smtClean="0">
                <a:solidFill>
                  <a:srgbClr val="FFFF00"/>
                </a:solidFill>
              </a:rPr>
              <a:t>	</a:t>
            </a:r>
            <a:r>
              <a:rPr lang="en-US" sz="1200" b="1" dirty="0" err="1" smtClean="0">
                <a:solidFill>
                  <a:srgbClr val="FFFF00"/>
                </a:solidFill>
              </a:rPr>
              <a:t>def</a:t>
            </a:r>
            <a:r>
              <a:rPr lang="en-US" sz="1200" b="1" dirty="0" smtClean="0">
                <a:solidFill>
                  <a:srgbClr val="FFFF00"/>
                </a:solidFill>
              </a:rPr>
              <a:t> </a:t>
            </a:r>
            <a:r>
              <a:rPr lang="en-US" sz="1200" b="1" dirty="0" err="1" smtClean="0">
                <a:solidFill>
                  <a:srgbClr val="FFFF00"/>
                </a:solidFill>
              </a:rPr>
              <a:t>topup</a:t>
            </a:r>
            <a:r>
              <a:rPr lang="en-US" sz="1200" b="1" dirty="0" smtClean="0">
                <a:solidFill>
                  <a:srgbClr val="FFFF00"/>
                </a:solidFill>
              </a:rPr>
              <a:t>(self, add):</a:t>
            </a:r>
          </a:p>
          <a:p>
            <a:pPr marL="45720" indent="0">
              <a:buNone/>
            </a:pPr>
            <a:r>
              <a:rPr lang="en-US" sz="1200" b="1" dirty="0">
                <a:solidFill>
                  <a:srgbClr val="FFFF00"/>
                </a:solidFill>
              </a:rPr>
              <a:t>	</a:t>
            </a:r>
            <a:r>
              <a:rPr lang="en-US" sz="1200" b="1" dirty="0" smtClean="0">
                <a:solidFill>
                  <a:srgbClr val="FFFF00"/>
                </a:solidFill>
              </a:rPr>
              <a:t>	</a:t>
            </a:r>
            <a:r>
              <a:rPr lang="en-US" sz="1200" b="1" dirty="0" err="1" smtClean="0">
                <a:solidFill>
                  <a:srgbClr val="FFFF00"/>
                </a:solidFill>
              </a:rPr>
              <a:t>self.coffee</a:t>
            </a:r>
            <a:r>
              <a:rPr lang="en-US" sz="1200" b="1" dirty="0" smtClean="0">
                <a:solidFill>
                  <a:srgbClr val="FFFF00"/>
                </a:solidFill>
              </a:rPr>
              <a:t> += add</a:t>
            </a:r>
            <a:endParaRPr lang="en-US" sz="1200" b="1" dirty="0">
              <a:solidFill>
                <a:srgbClr val="FFFF00"/>
              </a:solidFill>
            </a:endParaRP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362200"/>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2637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Half-Full Cup (Client Class)</a:t>
            </a:r>
            <a:endParaRPr lang="en-US" dirty="0">
              <a:solidFill>
                <a:srgbClr val="0099FF"/>
              </a:solidFill>
            </a:endParaRPr>
          </a:p>
        </p:txBody>
      </p:sp>
      <p:sp>
        <p:nvSpPr>
          <p:cNvPr id="6" name="Content Placeholder 2"/>
          <p:cNvSpPr>
            <a:spLocks noGrp="1"/>
          </p:cNvSpPr>
          <p:nvPr>
            <p:ph idx="1"/>
          </p:nvPr>
        </p:nvSpPr>
        <p:spPr>
          <a:xfrm>
            <a:off x="533400" y="1447800"/>
            <a:ext cx="7315200" cy="4724400"/>
          </a:xfrm>
        </p:spPr>
        <p:txBody>
          <a:bodyPr>
            <a:normAutofit/>
          </a:bodyPr>
          <a:lstStyle/>
          <a:p>
            <a:r>
              <a:rPr lang="en-US" dirty="0" smtClean="0"/>
              <a:t>Let’s not forget about the hand holding the cup</a:t>
            </a:r>
            <a:endParaRPr lang="en-US" i="1"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86000"/>
            <a:ext cx="2247900" cy="202882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txBox="1">
            <a:spLocks/>
          </p:cNvSpPr>
          <p:nvPr/>
        </p:nvSpPr>
        <p:spPr>
          <a:xfrm>
            <a:off x="838200" y="2286000"/>
            <a:ext cx="4953000" cy="3918626"/>
          </a:xfrm>
          <a:prstGeom prst="rect">
            <a:avLst/>
          </a:prstGeom>
          <a:solidFill>
            <a:schemeClr val="accent1"/>
          </a:solidFill>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200" b="1" dirty="0"/>
              <a:t>#!/</a:t>
            </a:r>
            <a:r>
              <a:rPr lang="en-US" sz="1200" b="1" dirty="0" err="1"/>
              <a:t>usr</a:t>
            </a:r>
            <a:r>
              <a:rPr lang="en-US" sz="1200" b="1" dirty="0"/>
              <a:t>/bin/</a:t>
            </a:r>
            <a:r>
              <a:rPr lang="en-US" sz="1200" b="1" dirty="0" err="1"/>
              <a:t>env</a:t>
            </a:r>
            <a:r>
              <a:rPr lang="en-US" sz="1200" b="1" dirty="0"/>
              <a:t> </a:t>
            </a:r>
            <a:r>
              <a:rPr lang="en-US" sz="1200" b="1" dirty="0" smtClean="0"/>
              <a:t>python</a:t>
            </a:r>
          </a:p>
          <a:p>
            <a:pPr marL="45720" indent="0">
              <a:buNone/>
            </a:pPr>
            <a:endParaRPr lang="en-US" sz="1200" b="1" dirty="0">
              <a:solidFill>
                <a:srgbClr val="FFFF00"/>
              </a:solidFill>
            </a:endParaRPr>
          </a:p>
          <a:p>
            <a:pPr marL="45720" indent="0">
              <a:buNone/>
            </a:pPr>
            <a:r>
              <a:rPr lang="en-US" sz="1200" b="1" dirty="0">
                <a:solidFill>
                  <a:srgbClr val="FFFF00"/>
                </a:solidFill>
              </a:rPr>
              <a:t>from Cup import *</a:t>
            </a:r>
          </a:p>
          <a:p>
            <a:pPr marL="45720" indent="0">
              <a:buNone/>
            </a:pPr>
            <a:endParaRPr lang="en-US" sz="1200" b="1" dirty="0">
              <a:solidFill>
                <a:srgbClr val="FFFF00"/>
              </a:solidFill>
            </a:endParaRPr>
          </a:p>
          <a:p>
            <a:pPr marL="45720" indent="0">
              <a:buNone/>
            </a:pPr>
            <a:r>
              <a:rPr lang="en-US" sz="1200" b="1" dirty="0">
                <a:solidFill>
                  <a:srgbClr val="FFFF00"/>
                </a:solidFill>
              </a:rPr>
              <a:t>cup1 = Cup</a:t>
            </a:r>
            <a:r>
              <a:rPr lang="en-US" sz="1200" b="1" dirty="0" smtClean="0">
                <a:solidFill>
                  <a:srgbClr val="FFFF00"/>
                </a:solidFill>
              </a:rPr>
              <a:t>()</a:t>
            </a:r>
          </a:p>
          <a:p>
            <a:pPr marL="45720" indent="0">
              <a:buNone/>
            </a:pPr>
            <a:r>
              <a:rPr lang="en-US" sz="1200" b="1" dirty="0" smtClean="0">
                <a:solidFill>
                  <a:srgbClr val="FFFF00"/>
                </a:solidFill>
              </a:rPr>
              <a:t>cup1.check()</a:t>
            </a:r>
            <a:endParaRPr lang="en-US" sz="1200" b="1" dirty="0">
              <a:solidFill>
                <a:srgbClr val="FFFF00"/>
              </a:solidFill>
            </a:endParaRPr>
          </a:p>
          <a:p>
            <a:pPr marL="45720" indent="0">
              <a:buNone/>
            </a:pPr>
            <a:endParaRPr lang="en-US" sz="1200" b="1" dirty="0" smtClean="0">
              <a:solidFill>
                <a:srgbClr val="FFFF00"/>
              </a:solidFill>
            </a:endParaRPr>
          </a:p>
          <a:p>
            <a:pPr marL="45720" indent="0">
              <a:buNone/>
            </a:pPr>
            <a:r>
              <a:rPr lang="en-US" sz="1200" b="1" dirty="0" smtClean="0">
                <a:solidFill>
                  <a:srgbClr val="FFFF00"/>
                </a:solidFill>
              </a:rPr>
              <a:t>cup1.topup(5)</a:t>
            </a:r>
          </a:p>
          <a:p>
            <a:pPr marL="45720" indent="0">
              <a:buNone/>
            </a:pPr>
            <a:r>
              <a:rPr lang="en-US" sz="1200" b="1" dirty="0" smtClean="0">
                <a:solidFill>
                  <a:srgbClr val="FFFF00"/>
                </a:solidFill>
              </a:rPr>
              <a:t>cup1.check()</a:t>
            </a:r>
          </a:p>
          <a:p>
            <a:pPr marL="45720" indent="0">
              <a:buNone/>
            </a:pPr>
            <a:endParaRPr lang="en-US" sz="1200" b="1" dirty="0">
              <a:solidFill>
                <a:srgbClr val="FFFF00"/>
              </a:solidFill>
            </a:endParaRPr>
          </a:p>
          <a:p>
            <a:pPr marL="45720" indent="0">
              <a:buNone/>
            </a:pPr>
            <a:r>
              <a:rPr lang="en-US" sz="1200" b="1" dirty="0" smtClean="0">
                <a:solidFill>
                  <a:srgbClr val="FFFF00"/>
                </a:solidFill>
              </a:rPr>
              <a:t>cup1.topup(10)</a:t>
            </a:r>
          </a:p>
          <a:p>
            <a:pPr marL="45720" indent="0">
              <a:buNone/>
            </a:pPr>
            <a:r>
              <a:rPr lang="en-US" sz="1200" b="1" dirty="0" smtClean="0">
                <a:solidFill>
                  <a:srgbClr val="FFFF00"/>
                </a:solidFill>
              </a:rPr>
              <a:t>cup1.check()</a:t>
            </a:r>
            <a:endParaRPr lang="en-US" sz="1200" b="1" dirty="0">
              <a:solidFill>
                <a:srgbClr val="FFFF00"/>
              </a:solidFill>
            </a:endParaRPr>
          </a:p>
        </p:txBody>
      </p:sp>
    </p:spTree>
    <p:extLst>
      <p:ext uri="{BB962C8B-B14F-4D97-AF65-F5344CB8AC3E}">
        <p14:creationId xmlns:p14="http://schemas.microsoft.com/office/powerpoint/2010/main" val="15462295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a:bodyPr>
          <a:lstStyle/>
          <a:p>
            <a:r>
              <a:rPr lang="en-US" dirty="0" smtClean="0">
                <a:solidFill>
                  <a:srgbClr val="0099FF"/>
                </a:solidFill>
              </a:rPr>
              <a:t>Exercise 5 (Final) </a:t>
            </a:r>
            <a:endParaRPr lang="en-US" dirty="0">
              <a:solidFill>
                <a:srgbClr val="0099FF"/>
              </a:solidFill>
            </a:endParaRPr>
          </a:p>
        </p:txBody>
      </p:sp>
      <p:sp>
        <p:nvSpPr>
          <p:cNvPr id="6" name="Content Placeholder 2"/>
          <p:cNvSpPr>
            <a:spLocks noGrp="1"/>
          </p:cNvSpPr>
          <p:nvPr>
            <p:ph idx="1"/>
          </p:nvPr>
        </p:nvSpPr>
        <p:spPr>
          <a:xfrm>
            <a:off x="533400" y="1447800"/>
            <a:ext cx="6096000" cy="4724400"/>
          </a:xfrm>
        </p:spPr>
        <p:txBody>
          <a:bodyPr>
            <a:normAutofit fontScale="92500" lnSpcReduction="20000"/>
          </a:bodyPr>
          <a:lstStyle/>
          <a:p>
            <a:r>
              <a:rPr lang="en-US" dirty="0" smtClean="0"/>
              <a:t>Write a </a:t>
            </a:r>
            <a:r>
              <a:rPr lang="en-US" dirty="0" err="1" smtClean="0"/>
              <a:t>mutator</a:t>
            </a:r>
            <a:r>
              <a:rPr lang="en-US" dirty="0" smtClean="0"/>
              <a:t> method called “empty” which pours out all the coffee.</a:t>
            </a:r>
          </a:p>
          <a:p>
            <a:endParaRPr lang="en-US" i="1" dirty="0"/>
          </a:p>
          <a:p>
            <a:r>
              <a:rPr lang="en-US" dirty="0" smtClean="0"/>
              <a:t>Write a </a:t>
            </a:r>
            <a:r>
              <a:rPr lang="en-US" dirty="0" err="1" smtClean="0"/>
              <a:t>mutator</a:t>
            </a:r>
            <a:r>
              <a:rPr lang="en-US" dirty="0" smtClean="0"/>
              <a:t> method called “</a:t>
            </a:r>
            <a:r>
              <a:rPr lang="en-US" dirty="0" err="1" smtClean="0"/>
              <a:t>topuphalf</a:t>
            </a:r>
            <a:r>
              <a:rPr lang="en-US" dirty="0" smtClean="0"/>
              <a:t>” which fills the cup all the way to 10cm3 of coffee.</a:t>
            </a:r>
          </a:p>
          <a:p>
            <a:endParaRPr lang="en-US" dirty="0"/>
          </a:p>
          <a:p>
            <a:r>
              <a:rPr lang="en-US" dirty="0" smtClean="0"/>
              <a:t>The cup now has a limit of 20 cm3. How would you change the “</a:t>
            </a:r>
            <a:r>
              <a:rPr lang="en-US" dirty="0" err="1" smtClean="0"/>
              <a:t>topup</a:t>
            </a:r>
            <a:r>
              <a:rPr lang="en-US" dirty="0" smtClean="0"/>
              <a:t>” </a:t>
            </a:r>
            <a:r>
              <a:rPr lang="en-US" dirty="0" err="1" smtClean="0"/>
              <a:t>mutator</a:t>
            </a:r>
            <a:r>
              <a:rPr lang="en-US" dirty="0" smtClean="0"/>
              <a:t> method to ensure you don’t spill any coffee?</a:t>
            </a:r>
          </a:p>
          <a:p>
            <a:endParaRPr lang="en-US" dirty="0"/>
          </a:p>
          <a:p>
            <a:r>
              <a:rPr lang="en-US" dirty="0" smtClean="0"/>
              <a:t>Write a accessor method called “observe” which outputs the following message when it is detected that there is 10cm3 of coffee.</a:t>
            </a:r>
          </a:p>
          <a:p>
            <a:pPr lvl="1"/>
            <a:r>
              <a:rPr lang="en-US" dirty="0" smtClean="0"/>
              <a:t>“The cup is half-full.”</a:t>
            </a:r>
            <a:endParaRPr lang="en-US" dirty="0"/>
          </a:p>
          <a:p>
            <a:endParaRPr lang="en-US" i="1" dirty="0" smtClean="0"/>
          </a:p>
          <a:p>
            <a:endParaRPr lang="en-US" i="1" dirty="0"/>
          </a:p>
          <a:p>
            <a:endParaRPr lang="en-US" i="1" dirty="0" smtClean="0"/>
          </a:p>
          <a:p>
            <a:pPr marL="45720" indent="0">
              <a:buNone/>
            </a:pPr>
            <a:endParaRPr lang="en-US" i="1" dirty="0" smtClean="0"/>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600200"/>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3497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Exercise 5 (Final) - Solution</a:t>
            </a:r>
            <a:endParaRPr lang="en-US" dirty="0">
              <a:solidFill>
                <a:srgbClr val="0099FF"/>
              </a:solidFill>
            </a:endParaRPr>
          </a:p>
        </p:txBody>
      </p:sp>
      <p:sp>
        <p:nvSpPr>
          <p:cNvPr id="7" name="Content Placeholder 3"/>
          <p:cNvSpPr txBox="1">
            <a:spLocks/>
          </p:cNvSpPr>
          <p:nvPr/>
        </p:nvSpPr>
        <p:spPr>
          <a:xfrm>
            <a:off x="76200" y="1371600"/>
            <a:ext cx="5943600" cy="4833026"/>
          </a:xfrm>
          <a:prstGeom prst="rect">
            <a:avLst/>
          </a:prstGeom>
          <a:solidFill>
            <a:schemeClr val="accent1"/>
          </a:solidFill>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100" b="1" dirty="0"/>
              <a:t>#!/</a:t>
            </a:r>
            <a:r>
              <a:rPr lang="en-US" sz="1100" b="1" dirty="0" err="1"/>
              <a:t>usr</a:t>
            </a:r>
            <a:r>
              <a:rPr lang="en-US" sz="1100" b="1" dirty="0"/>
              <a:t>/bin/</a:t>
            </a:r>
            <a:r>
              <a:rPr lang="en-US" sz="1100" b="1" dirty="0" err="1"/>
              <a:t>env</a:t>
            </a:r>
            <a:r>
              <a:rPr lang="en-US" sz="1100" b="1" dirty="0"/>
              <a:t> </a:t>
            </a:r>
            <a:r>
              <a:rPr lang="en-US" sz="1100" b="1" dirty="0" smtClean="0"/>
              <a:t>python</a:t>
            </a:r>
          </a:p>
          <a:p>
            <a:pPr marL="45720" indent="0">
              <a:buNone/>
            </a:pPr>
            <a:endParaRPr lang="en-US" sz="1100" b="1" dirty="0">
              <a:solidFill>
                <a:srgbClr val="FFFF00"/>
              </a:solidFill>
            </a:endParaRPr>
          </a:p>
          <a:p>
            <a:pPr marL="45720" indent="0">
              <a:buNone/>
            </a:pPr>
            <a:r>
              <a:rPr lang="en-US" sz="1100" b="1" dirty="0">
                <a:solidFill>
                  <a:srgbClr val="FFFF00"/>
                </a:solidFill>
              </a:rPr>
              <a:t>class Cup:</a:t>
            </a:r>
          </a:p>
          <a:p>
            <a:pPr marL="45720" indent="0">
              <a:buNone/>
            </a:pPr>
            <a:r>
              <a:rPr lang="en-US" sz="1100" b="1" dirty="0">
                <a:solidFill>
                  <a:srgbClr val="FFFF00"/>
                </a:solidFill>
              </a:rPr>
              <a:t>	coffee = 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_</a:t>
            </a:r>
            <a:r>
              <a:rPr lang="en-US" sz="1100" b="1" dirty="0" err="1">
                <a:solidFill>
                  <a:srgbClr val="FFFF00"/>
                </a:solidFill>
              </a:rPr>
              <a:t>init</a:t>
            </a:r>
            <a:r>
              <a:rPr lang="en-US" sz="1100" b="1" dirty="0">
                <a:solidFill>
                  <a:srgbClr val="FFFF00"/>
                </a:solidFill>
              </a:rPr>
              <a:t>_(self):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check(self):</a:t>
            </a:r>
          </a:p>
          <a:p>
            <a:pPr marL="45720" indent="0">
              <a:buNone/>
            </a:pPr>
            <a:r>
              <a:rPr lang="en-US" sz="1100" b="1" dirty="0">
                <a:solidFill>
                  <a:srgbClr val="FFFF00"/>
                </a:solidFill>
              </a:rPr>
              <a:t>		print("The cup has " + </a:t>
            </a:r>
            <a:r>
              <a:rPr lang="en-US" sz="1100" b="1" dirty="0" err="1">
                <a:solidFill>
                  <a:srgbClr val="FFFF00"/>
                </a:solidFill>
              </a:rPr>
              <a:t>str</a:t>
            </a:r>
            <a:r>
              <a:rPr lang="en-US" sz="1100" b="1" dirty="0">
                <a:solidFill>
                  <a:srgbClr val="FFFF00"/>
                </a:solidFill>
              </a:rPr>
              <a:t>(</a:t>
            </a:r>
            <a:r>
              <a:rPr lang="en-US" sz="1100" b="1" dirty="0" err="1">
                <a:solidFill>
                  <a:srgbClr val="FFFF00"/>
                </a:solidFill>
              </a:rPr>
              <a:t>self.coffee</a:t>
            </a:r>
            <a:r>
              <a:rPr lang="en-US" sz="1100" b="1" dirty="0">
                <a:solidFill>
                  <a:srgbClr val="FFFF00"/>
                </a:solidFill>
              </a:rPr>
              <a:t>) + "cm3 of </a:t>
            </a:r>
          </a:p>
          <a:p>
            <a:pPr marL="45720" indent="0">
              <a:buNone/>
            </a:pPr>
            <a:endParaRPr lang="en-US" sz="1100" b="1" dirty="0">
              <a:solidFill>
                <a:srgbClr val="FFFF00"/>
              </a:solidFill>
            </a:endParaRPr>
          </a:p>
          <a:p>
            <a:pPr marL="45720" indent="0">
              <a:buNone/>
            </a:pPr>
            <a:r>
              <a:rPr lang="en-US" sz="1100" b="1" dirty="0">
                <a:solidFill>
                  <a:srgbClr val="FFFF00"/>
                </a:solidFill>
              </a:rPr>
              <a:t>coffee.")</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empty(self):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a:t>
            </a:r>
            <a:r>
              <a:rPr lang="en-US" sz="1100" b="1" dirty="0" err="1">
                <a:solidFill>
                  <a:srgbClr val="FFFF00"/>
                </a:solidFill>
              </a:rPr>
              <a:t>topupfull</a:t>
            </a:r>
            <a:r>
              <a:rPr lang="en-US" sz="1100" b="1" dirty="0">
                <a:solidFill>
                  <a:srgbClr val="FFFF00"/>
                </a:solidFill>
              </a:rPr>
              <a:t>(self):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20</a:t>
            </a:r>
          </a:p>
          <a:p>
            <a:pPr marL="45720" indent="0">
              <a:buNone/>
            </a:pPr>
            <a:endParaRPr lang="en-US" sz="1100" b="1" dirty="0">
              <a:solidFill>
                <a:srgbClr val="FFFF00"/>
              </a:solidFill>
            </a:endParaRPr>
          </a:p>
          <a:p>
            <a:pPr marL="45720" indent="0">
              <a:buNone/>
            </a:pPr>
            <a:r>
              <a:rPr lang="en-US" sz="1100" b="1" dirty="0">
                <a:solidFill>
                  <a:srgbClr val="FFFF00"/>
                </a:solidFill>
              </a:rPr>
              <a:t>	</a:t>
            </a:r>
            <a:r>
              <a:rPr lang="en-US" sz="1100" b="1" dirty="0" err="1">
                <a:solidFill>
                  <a:srgbClr val="FFFF00"/>
                </a:solidFill>
              </a:rPr>
              <a:t>def</a:t>
            </a:r>
            <a:r>
              <a:rPr lang="en-US" sz="1100" b="1" dirty="0">
                <a:solidFill>
                  <a:srgbClr val="FFFF00"/>
                </a:solidFill>
              </a:rPr>
              <a:t> </a:t>
            </a:r>
            <a:r>
              <a:rPr lang="en-US" sz="1100" b="1" dirty="0" err="1">
                <a:solidFill>
                  <a:srgbClr val="FFFF00"/>
                </a:solidFill>
              </a:rPr>
              <a:t>topuphalf</a:t>
            </a:r>
            <a:r>
              <a:rPr lang="en-US" sz="1100" b="1" dirty="0">
                <a:solidFill>
                  <a:srgbClr val="FFFF00"/>
                </a:solidFill>
              </a:rPr>
              <a:t>(self):</a:t>
            </a:r>
          </a:p>
          <a:p>
            <a:pPr marL="45720" indent="0">
              <a:buNone/>
            </a:pPr>
            <a:r>
              <a:rPr lang="en-US" sz="1100" b="1" dirty="0">
                <a:solidFill>
                  <a:srgbClr val="FFFF00"/>
                </a:solidFill>
              </a:rPr>
              <a:t>		</a:t>
            </a:r>
            <a:r>
              <a:rPr lang="en-US" sz="1100" b="1" dirty="0" err="1">
                <a:solidFill>
                  <a:srgbClr val="FFFF00"/>
                </a:solidFill>
              </a:rPr>
              <a:t>self.coffee</a:t>
            </a:r>
            <a:r>
              <a:rPr lang="en-US" sz="1100" b="1" dirty="0">
                <a:solidFill>
                  <a:srgbClr val="FFFF00"/>
                </a:solidFill>
              </a:rPr>
              <a:t> = 10</a:t>
            </a:r>
          </a:p>
          <a:p>
            <a:pPr marL="45720" indent="0">
              <a:buNone/>
            </a:pPr>
            <a:endParaRPr lang="en-US" sz="1100" b="1" dirty="0">
              <a:solidFill>
                <a:srgbClr val="FFFF00"/>
              </a:solidFill>
            </a:endParaRPr>
          </a:p>
          <a:p>
            <a:pPr marL="45720" indent="0">
              <a:buNone/>
            </a:pPr>
            <a:r>
              <a:rPr lang="en-US" sz="1100" b="1" dirty="0">
                <a:solidFill>
                  <a:srgbClr val="FFFF00"/>
                </a:solidFill>
              </a:rPr>
              <a:t>	</a:t>
            </a:r>
          </a:p>
        </p:txBody>
      </p:sp>
      <p:sp>
        <p:nvSpPr>
          <p:cNvPr id="8" name="Content Placeholder 3"/>
          <p:cNvSpPr txBox="1">
            <a:spLocks/>
          </p:cNvSpPr>
          <p:nvPr/>
        </p:nvSpPr>
        <p:spPr>
          <a:xfrm>
            <a:off x="5562600" y="1371600"/>
            <a:ext cx="3352800" cy="4833026"/>
          </a:xfrm>
          <a:prstGeom prst="rect">
            <a:avLst/>
          </a:prstGeom>
          <a:solidFill>
            <a:schemeClr val="accent1"/>
          </a:solidFill>
          <a:ln w="85725">
            <a:solidFill>
              <a:schemeClr val="bg1"/>
            </a:solidFill>
          </a:ln>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100" b="1" dirty="0" err="1"/>
              <a:t>def</a:t>
            </a:r>
            <a:r>
              <a:rPr lang="en-US" sz="1100" b="1" dirty="0"/>
              <a:t> </a:t>
            </a:r>
            <a:r>
              <a:rPr lang="en-US" sz="1100" b="1" dirty="0" err="1"/>
              <a:t>topup</a:t>
            </a:r>
            <a:r>
              <a:rPr lang="en-US" sz="1100" b="1" dirty="0"/>
              <a:t>(self, add):</a:t>
            </a:r>
          </a:p>
          <a:p>
            <a:pPr marL="45720" indent="0">
              <a:buNone/>
            </a:pPr>
            <a:r>
              <a:rPr lang="en-US" sz="1100" b="1" dirty="0"/>
              <a:t>		if ((</a:t>
            </a:r>
            <a:r>
              <a:rPr lang="en-US" sz="1100" b="1" dirty="0" err="1"/>
              <a:t>self.coffee</a:t>
            </a:r>
            <a:r>
              <a:rPr lang="en-US" sz="1100" b="1" dirty="0"/>
              <a:t> + add)&lt; 20):</a:t>
            </a:r>
          </a:p>
          <a:p>
            <a:pPr marL="45720" indent="0">
              <a:buNone/>
            </a:pPr>
            <a:r>
              <a:rPr lang="en-US" sz="1100" b="1" dirty="0"/>
              <a:t>			</a:t>
            </a:r>
            <a:r>
              <a:rPr lang="en-US" sz="1100" b="1" dirty="0" err="1"/>
              <a:t>self.coffee</a:t>
            </a:r>
            <a:r>
              <a:rPr lang="en-US" sz="1100" b="1" dirty="0"/>
              <a:t> += add</a:t>
            </a:r>
          </a:p>
          <a:p>
            <a:pPr marL="45720" indent="0">
              <a:buNone/>
            </a:pPr>
            <a:r>
              <a:rPr lang="en-US" sz="1100" b="1" dirty="0"/>
              <a:t>		else:</a:t>
            </a:r>
          </a:p>
          <a:p>
            <a:pPr marL="45720" indent="0">
              <a:buNone/>
            </a:pPr>
            <a:r>
              <a:rPr lang="en-US" sz="1100" b="1" dirty="0"/>
              <a:t>			print("You will spill coffee.")</a:t>
            </a:r>
          </a:p>
          <a:p>
            <a:pPr marL="45720" indent="0">
              <a:buNone/>
            </a:pPr>
            <a:endParaRPr lang="en-US" sz="1100" b="1" dirty="0"/>
          </a:p>
          <a:p>
            <a:pPr marL="45720" indent="0">
              <a:buNone/>
            </a:pPr>
            <a:r>
              <a:rPr lang="en-US" sz="1100" b="1" dirty="0"/>
              <a:t>	</a:t>
            </a:r>
            <a:r>
              <a:rPr lang="en-US" sz="1100" b="1" dirty="0" err="1"/>
              <a:t>def</a:t>
            </a:r>
            <a:r>
              <a:rPr lang="en-US" sz="1100" b="1" dirty="0"/>
              <a:t> observe(self):</a:t>
            </a:r>
          </a:p>
          <a:p>
            <a:pPr marL="45720" indent="0">
              <a:buNone/>
            </a:pPr>
            <a:r>
              <a:rPr lang="en-US" sz="1100" b="1" dirty="0"/>
              <a:t>		if (</a:t>
            </a:r>
            <a:r>
              <a:rPr lang="en-US" sz="1100" b="1" dirty="0" err="1"/>
              <a:t>self.coffee</a:t>
            </a:r>
            <a:r>
              <a:rPr lang="en-US" sz="1100" b="1" dirty="0"/>
              <a:t> == 10):</a:t>
            </a:r>
          </a:p>
          <a:p>
            <a:pPr marL="45720" indent="0">
              <a:buNone/>
            </a:pPr>
            <a:r>
              <a:rPr lang="en-US" sz="1100" b="1" dirty="0"/>
              <a:t>			print("The cup is half full.")</a:t>
            </a:r>
          </a:p>
          <a:p>
            <a:pPr marL="45720" indent="0">
              <a:buNone/>
            </a:pPr>
            <a:r>
              <a:rPr lang="en-US" sz="1100" b="1" dirty="0"/>
              <a:t>		else:</a:t>
            </a:r>
          </a:p>
          <a:p>
            <a:pPr marL="45720" indent="0">
              <a:buNone/>
            </a:pPr>
            <a:r>
              <a:rPr lang="en-US" sz="1100" b="1" dirty="0"/>
              <a:t>			print("The cup is not half full")</a:t>
            </a:r>
          </a:p>
          <a:p>
            <a:pPr marL="45720" indent="0">
              <a:buNone/>
            </a:pPr>
            <a:endParaRPr lang="en-US" sz="1100" b="1" dirty="0">
              <a:solidFill>
                <a:srgbClr val="FFFF00"/>
              </a:solidFill>
            </a:endParaRPr>
          </a:p>
          <a:p>
            <a:pPr marL="45720" indent="0">
              <a:buNone/>
            </a:pPr>
            <a:r>
              <a:rPr lang="en-US" sz="1100" b="1" dirty="0">
                <a:solidFill>
                  <a:srgbClr val="FFFF00"/>
                </a:solidFill>
              </a:rPr>
              <a:t>	</a:t>
            </a: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1368357"/>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034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315200" cy="1154097"/>
          </a:xfrm>
        </p:spPr>
        <p:txBody>
          <a:bodyPr>
            <a:normAutofit fontScale="90000"/>
          </a:bodyPr>
          <a:lstStyle/>
          <a:p>
            <a:r>
              <a:rPr lang="en-US" dirty="0" smtClean="0">
                <a:solidFill>
                  <a:srgbClr val="FF5050"/>
                </a:solidFill>
              </a:rPr>
              <a:t>But why speak to the computer?</a:t>
            </a:r>
            <a:endParaRPr lang="en-US" dirty="0">
              <a:solidFill>
                <a:srgbClr val="FF5050"/>
              </a:solidFill>
            </a:endParaRPr>
          </a:p>
        </p:txBody>
      </p:sp>
      <p:sp>
        <p:nvSpPr>
          <p:cNvPr id="3" name="Content Placeholder 2"/>
          <p:cNvSpPr>
            <a:spLocks noGrp="1"/>
          </p:cNvSpPr>
          <p:nvPr>
            <p:ph idx="1"/>
          </p:nvPr>
        </p:nvSpPr>
        <p:spPr>
          <a:xfrm>
            <a:off x="609600" y="1828800"/>
            <a:ext cx="4953000" cy="3539527"/>
          </a:xfrm>
        </p:spPr>
        <p:txBody>
          <a:bodyPr>
            <a:normAutofit/>
          </a:bodyPr>
          <a:lstStyle/>
          <a:p>
            <a:r>
              <a:rPr lang="en-US" dirty="0" smtClean="0"/>
              <a:t>Now, replace the worker with an automated call system; A computer.</a:t>
            </a:r>
          </a:p>
          <a:p>
            <a:endParaRPr lang="en-US" dirty="0"/>
          </a:p>
          <a:p>
            <a:r>
              <a:rPr lang="en-US" dirty="0" smtClean="0"/>
              <a:t>It will be doing those exact same steps at computer speed which is vastly more superior than human speed.</a:t>
            </a:r>
            <a:endParaRPr lang="en-US" dirty="0"/>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810000"/>
            <a:ext cx="3829050" cy="215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350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72400" cy="1154097"/>
          </a:xfrm>
        </p:spPr>
        <p:txBody>
          <a:bodyPr>
            <a:normAutofit fontScale="90000"/>
          </a:bodyPr>
          <a:lstStyle/>
          <a:p>
            <a:r>
              <a:rPr lang="en-US" dirty="0" smtClean="0">
                <a:solidFill>
                  <a:srgbClr val="0099FF"/>
                </a:solidFill>
              </a:rPr>
              <a:t>Exercise 5 (Final) - Solution</a:t>
            </a:r>
            <a:endParaRPr lang="en-US" dirty="0">
              <a:solidFill>
                <a:srgbClr val="0099FF"/>
              </a:solidFill>
            </a:endParaRPr>
          </a:p>
        </p:txBody>
      </p:sp>
      <p:sp>
        <p:nvSpPr>
          <p:cNvPr id="7" name="Content Placeholder 3"/>
          <p:cNvSpPr txBox="1">
            <a:spLocks/>
          </p:cNvSpPr>
          <p:nvPr/>
        </p:nvSpPr>
        <p:spPr>
          <a:xfrm>
            <a:off x="76200" y="1371600"/>
            <a:ext cx="5943600" cy="4833026"/>
          </a:xfrm>
          <a:prstGeom prst="rect">
            <a:avLst/>
          </a:prstGeom>
          <a:solidFill>
            <a:schemeClr val="accent1"/>
          </a:solidFill>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1100" b="1" dirty="0"/>
              <a:t>#!/</a:t>
            </a:r>
            <a:r>
              <a:rPr lang="en-US" sz="1100" b="1" dirty="0" err="1"/>
              <a:t>usr</a:t>
            </a:r>
            <a:r>
              <a:rPr lang="en-US" sz="1100" b="1" dirty="0"/>
              <a:t>/bin/</a:t>
            </a:r>
            <a:r>
              <a:rPr lang="en-US" sz="1100" b="1" dirty="0" err="1"/>
              <a:t>env</a:t>
            </a:r>
            <a:r>
              <a:rPr lang="en-US" sz="1100" b="1" dirty="0"/>
              <a:t> </a:t>
            </a:r>
            <a:r>
              <a:rPr lang="en-US" sz="1100" b="1" dirty="0" smtClean="0"/>
              <a:t>python</a:t>
            </a:r>
          </a:p>
          <a:p>
            <a:pPr marL="45720" indent="0">
              <a:buNone/>
            </a:pPr>
            <a:endParaRPr lang="en-US" sz="1100" b="1" dirty="0">
              <a:solidFill>
                <a:srgbClr val="FFFF00"/>
              </a:solidFill>
            </a:endParaRPr>
          </a:p>
          <a:p>
            <a:pPr marL="45720" indent="0">
              <a:buNone/>
            </a:pPr>
            <a:r>
              <a:rPr lang="en-US" sz="1100" b="1" dirty="0" smtClean="0">
                <a:solidFill>
                  <a:srgbClr val="FFFF00"/>
                </a:solidFill>
              </a:rPr>
              <a:t>from </a:t>
            </a:r>
            <a:r>
              <a:rPr lang="en-US" sz="1100" b="1" dirty="0">
                <a:solidFill>
                  <a:srgbClr val="FFFF00"/>
                </a:solidFill>
              </a:rPr>
              <a:t>Cup import *</a:t>
            </a:r>
          </a:p>
          <a:p>
            <a:pPr marL="45720" indent="0">
              <a:buNone/>
            </a:pPr>
            <a:endParaRPr lang="en-US" sz="1100" b="1" dirty="0">
              <a:solidFill>
                <a:srgbClr val="FFFF00"/>
              </a:solidFill>
            </a:endParaRPr>
          </a:p>
          <a:p>
            <a:pPr marL="45720" indent="0">
              <a:buNone/>
            </a:pPr>
            <a:r>
              <a:rPr lang="en-US" sz="1100" b="1" dirty="0">
                <a:solidFill>
                  <a:srgbClr val="FFFF00"/>
                </a:solidFill>
              </a:rPr>
              <a:t>cup1 = Cup()</a:t>
            </a:r>
          </a:p>
          <a:p>
            <a:pPr marL="45720" indent="0">
              <a:buNone/>
            </a:pPr>
            <a:endParaRPr lang="en-US" sz="1100" b="1" dirty="0">
              <a:solidFill>
                <a:srgbClr val="FFFF00"/>
              </a:solidFill>
            </a:endParaRPr>
          </a:p>
          <a:p>
            <a:pPr marL="45720" indent="0">
              <a:buNone/>
            </a:pPr>
            <a:r>
              <a:rPr lang="en-US" sz="1100" b="1" dirty="0">
                <a:solidFill>
                  <a:srgbClr val="FFFF00"/>
                </a:solidFill>
              </a:rPr>
              <a:t>cup1.topupfull()</a:t>
            </a:r>
          </a:p>
          <a:p>
            <a:pPr marL="45720" indent="0">
              <a:buNone/>
            </a:pPr>
            <a:r>
              <a:rPr lang="en-US" sz="1100" b="1" dirty="0">
                <a:solidFill>
                  <a:srgbClr val="FFFF00"/>
                </a:solidFill>
              </a:rPr>
              <a:t>cup1.check()</a:t>
            </a:r>
          </a:p>
          <a:p>
            <a:pPr marL="45720" indent="0">
              <a:buNone/>
            </a:pPr>
            <a:endParaRPr lang="en-US" sz="1100" b="1" dirty="0">
              <a:solidFill>
                <a:srgbClr val="FFFF00"/>
              </a:solidFill>
            </a:endParaRPr>
          </a:p>
          <a:p>
            <a:pPr marL="45720" indent="0">
              <a:buNone/>
            </a:pPr>
            <a:r>
              <a:rPr lang="en-US" sz="1100" b="1" dirty="0">
                <a:solidFill>
                  <a:srgbClr val="FFFF00"/>
                </a:solidFill>
              </a:rPr>
              <a:t>cup1.empty()</a:t>
            </a:r>
          </a:p>
          <a:p>
            <a:pPr marL="45720" indent="0">
              <a:buNone/>
            </a:pPr>
            <a:r>
              <a:rPr lang="en-US" sz="1100" b="1" dirty="0">
                <a:solidFill>
                  <a:srgbClr val="FFFF00"/>
                </a:solidFill>
              </a:rPr>
              <a:t>cup1.check()</a:t>
            </a:r>
          </a:p>
          <a:p>
            <a:pPr marL="45720" indent="0">
              <a:buNone/>
            </a:pPr>
            <a:endParaRPr lang="en-US" sz="1100" b="1" dirty="0">
              <a:solidFill>
                <a:srgbClr val="FFFF00"/>
              </a:solidFill>
            </a:endParaRPr>
          </a:p>
          <a:p>
            <a:pPr marL="45720" indent="0">
              <a:buNone/>
            </a:pPr>
            <a:r>
              <a:rPr lang="en-US" sz="1100" b="1" dirty="0">
                <a:solidFill>
                  <a:srgbClr val="FFFF00"/>
                </a:solidFill>
              </a:rPr>
              <a:t>cup1.topuphalf</a:t>
            </a:r>
            <a:r>
              <a:rPr lang="en-US" sz="1100" b="1" dirty="0" smtClean="0">
                <a:solidFill>
                  <a:srgbClr val="FFFF00"/>
                </a:solidFill>
              </a:rPr>
              <a:t>()</a:t>
            </a:r>
          </a:p>
          <a:p>
            <a:pPr marL="45720" indent="0">
              <a:buNone/>
            </a:pPr>
            <a:r>
              <a:rPr lang="en-US" sz="1100" b="1" dirty="0" smtClean="0">
                <a:solidFill>
                  <a:srgbClr val="FFFF00"/>
                </a:solidFill>
              </a:rPr>
              <a:t>cup1.observe()</a:t>
            </a:r>
            <a:endParaRPr lang="en-US" sz="1100" b="1" dirty="0">
              <a:solidFill>
                <a:srgbClr val="FFFF00"/>
              </a:solidFill>
            </a:endParaRPr>
          </a:p>
          <a:p>
            <a:pPr marL="45720" indent="0">
              <a:buNone/>
            </a:pPr>
            <a:r>
              <a:rPr lang="en-US" sz="1100" b="1" dirty="0">
                <a:solidFill>
                  <a:srgbClr val="FFFF00"/>
                </a:solidFill>
              </a:rPr>
              <a:t>	</a:t>
            </a:r>
          </a:p>
        </p:txBody>
      </p:sp>
      <p:pic>
        <p:nvPicPr>
          <p:cNvPr id="30722" name="Picture 2" descr="Image result for pottery fun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394298"/>
            <a:ext cx="22479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4482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914400"/>
            <a:ext cx="7315200" cy="2595025"/>
          </a:xfrm>
        </p:spPr>
        <p:txBody>
          <a:bodyPr/>
          <a:lstStyle/>
          <a:p>
            <a:r>
              <a:rPr lang="en-US" dirty="0">
                <a:solidFill>
                  <a:schemeClr val="accent4">
                    <a:lumMod val="40000"/>
                    <a:lumOff val="60000"/>
                  </a:schemeClr>
                </a:solidFill>
              </a:rPr>
              <a:t>Conclusion</a:t>
            </a:r>
          </a:p>
        </p:txBody>
      </p:sp>
      <p:sp>
        <p:nvSpPr>
          <p:cNvPr id="3" name="Subtitle 2"/>
          <p:cNvSpPr>
            <a:spLocks noGrp="1"/>
          </p:cNvSpPr>
          <p:nvPr>
            <p:ph type="subTitle" idx="1"/>
          </p:nvPr>
        </p:nvSpPr>
        <p:spPr>
          <a:xfrm>
            <a:off x="1828800" y="5713368"/>
            <a:ext cx="7315200" cy="1144632"/>
          </a:xfrm>
        </p:spPr>
        <p:txBody>
          <a:bodyPr>
            <a:normAutofit fontScale="92500"/>
          </a:bodyPr>
          <a:lstStyle/>
          <a:p>
            <a:r>
              <a:rPr lang="en-US" dirty="0" smtClean="0"/>
              <a:t>THE END IS NEVER THE END IS NEVER THE END IS NEVER </a:t>
            </a:r>
            <a:r>
              <a:rPr lang="en-US" dirty="0"/>
              <a:t>THE END IS NEVER THE END IS NEVER THE END IS NEVER THE END IS NEVER THE END IS NEVER THE END IS NEVER </a:t>
            </a:r>
          </a:p>
        </p:txBody>
      </p:sp>
    </p:spTree>
    <p:extLst>
      <p:ext uri="{BB962C8B-B14F-4D97-AF65-F5344CB8AC3E}">
        <p14:creationId xmlns:p14="http://schemas.microsoft.com/office/powerpoint/2010/main" val="14044146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315200" cy="1154097"/>
          </a:xfrm>
        </p:spPr>
        <p:txBody>
          <a:bodyPr/>
          <a:lstStyle/>
          <a:p>
            <a:r>
              <a:rPr lang="en-US" dirty="0" smtClean="0">
                <a:solidFill>
                  <a:schemeClr val="accent4">
                    <a:lumMod val="40000"/>
                    <a:lumOff val="60000"/>
                  </a:schemeClr>
                </a:solidFill>
              </a:rPr>
              <a:t>Resources</a:t>
            </a:r>
            <a:endParaRPr lang="en-US" dirty="0">
              <a:solidFill>
                <a:schemeClr val="accent4">
                  <a:lumMod val="40000"/>
                  <a:lumOff val="60000"/>
                </a:schemeClr>
              </a:solidFill>
            </a:endParaRPr>
          </a:p>
        </p:txBody>
      </p:sp>
      <p:sp>
        <p:nvSpPr>
          <p:cNvPr id="3" name="Content Placeholder 2"/>
          <p:cNvSpPr>
            <a:spLocks noGrp="1"/>
          </p:cNvSpPr>
          <p:nvPr>
            <p:ph idx="1"/>
          </p:nvPr>
        </p:nvSpPr>
        <p:spPr>
          <a:xfrm>
            <a:off x="914400" y="1676400"/>
            <a:ext cx="7315200" cy="4495800"/>
          </a:xfrm>
        </p:spPr>
        <p:txBody>
          <a:bodyPr>
            <a:normAutofit fontScale="92500" lnSpcReduction="20000"/>
          </a:bodyPr>
          <a:lstStyle/>
          <a:p>
            <a:r>
              <a:rPr lang="en-US" dirty="0" smtClean="0"/>
              <a:t>Online Learning resources:</a:t>
            </a:r>
          </a:p>
          <a:p>
            <a:pPr lvl="1"/>
            <a:r>
              <a:rPr lang="en-US" dirty="0">
                <a:hlinkClick r:id="rId2"/>
              </a:rPr>
              <a:t>https://</a:t>
            </a:r>
            <a:r>
              <a:rPr lang="en-US" dirty="0" smtClean="0">
                <a:hlinkClick r:id="rId2"/>
              </a:rPr>
              <a:t>www.tutorialspoint.com/python/index.htm</a:t>
            </a:r>
            <a:endParaRPr lang="en-US" dirty="0" smtClean="0"/>
          </a:p>
          <a:p>
            <a:pPr lvl="1"/>
            <a:r>
              <a:rPr lang="en-US" dirty="0">
                <a:hlinkClick r:id="rId3"/>
              </a:rPr>
              <a:t>http://python-guide-pt-br.readthedocs.io/en/latest</a:t>
            </a:r>
            <a:r>
              <a:rPr lang="en-US" dirty="0" smtClean="0">
                <a:hlinkClick r:id="rId3"/>
              </a:rPr>
              <a:t>/</a:t>
            </a:r>
            <a:endParaRPr lang="en-US" dirty="0" smtClean="0"/>
          </a:p>
          <a:p>
            <a:pPr marL="320040" lvl="1" indent="0">
              <a:buNone/>
            </a:pPr>
            <a:endParaRPr lang="en-US" dirty="0" smtClean="0"/>
          </a:p>
          <a:p>
            <a:pPr marL="320040" lvl="1" indent="0">
              <a:buNone/>
            </a:pPr>
            <a:endParaRPr lang="en-US" dirty="0"/>
          </a:p>
          <a:p>
            <a:r>
              <a:rPr lang="en-US" dirty="0" smtClean="0"/>
              <a:t>API</a:t>
            </a:r>
          </a:p>
          <a:p>
            <a:pPr lvl="1"/>
            <a:r>
              <a:rPr lang="en-US" dirty="0">
                <a:hlinkClick r:id="rId4"/>
              </a:rPr>
              <a:t>https://docs.python.org/3</a:t>
            </a:r>
            <a:r>
              <a:rPr lang="en-US" dirty="0" smtClean="0">
                <a:hlinkClick r:id="rId4"/>
              </a:rPr>
              <a:t>/</a:t>
            </a:r>
            <a:endParaRPr lang="en-US" dirty="0" smtClean="0"/>
          </a:p>
          <a:p>
            <a:pPr lvl="1"/>
            <a:endParaRPr lang="en-US" dirty="0"/>
          </a:p>
          <a:p>
            <a:r>
              <a:rPr lang="en-US" dirty="0" smtClean="0"/>
              <a:t>Exercise Codes &amp; Slides</a:t>
            </a:r>
          </a:p>
          <a:p>
            <a:pPr lvl="1"/>
            <a:r>
              <a:rPr lang="en-US" dirty="0">
                <a:hlinkClick r:id="rId5"/>
              </a:rPr>
              <a:t>https://</a:t>
            </a:r>
            <a:r>
              <a:rPr lang="en-US" dirty="0" smtClean="0">
                <a:hlinkClick r:id="rId5"/>
              </a:rPr>
              <a:t>github.com/cardboardcode/pcc</a:t>
            </a:r>
            <a:endParaRPr lang="en-US" dirty="0" smtClean="0"/>
          </a:p>
          <a:p>
            <a:pPr lvl="1"/>
            <a:endParaRPr lang="en-US" dirty="0" smtClean="0"/>
          </a:p>
          <a:p>
            <a:r>
              <a:rPr lang="en-US" smtClean="0"/>
              <a:t>Specializations</a:t>
            </a:r>
            <a:endParaRPr lang="en-US" dirty="0"/>
          </a:p>
          <a:p>
            <a:pPr lvl="1"/>
            <a:r>
              <a:rPr lang="en-US" dirty="0"/>
              <a:t>Web-development: </a:t>
            </a:r>
            <a:r>
              <a:rPr lang="en-US" dirty="0">
                <a:hlinkClick r:id="rId6"/>
              </a:rPr>
              <a:t>https://docs.djangoproject.com/en/1.11/intro</a:t>
            </a:r>
            <a:r>
              <a:rPr lang="en-US" dirty="0" smtClean="0">
                <a:hlinkClick r:id="rId6"/>
              </a:rPr>
              <a:t>/</a:t>
            </a:r>
            <a:endParaRPr lang="en-US" dirty="0" smtClean="0"/>
          </a:p>
          <a:p>
            <a:pPr lvl="1"/>
            <a:r>
              <a:rPr lang="en-US" dirty="0" smtClean="0"/>
              <a:t>Data-Mining:</a:t>
            </a:r>
          </a:p>
          <a:p>
            <a:pPr marL="320040" lvl="1" indent="0">
              <a:buNone/>
            </a:pPr>
            <a:r>
              <a:rPr lang="en-US" dirty="0" smtClean="0">
                <a:hlinkClick r:id="rId7"/>
              </a:rPr>
              <a:t>  http</a:t>
            </a:r>
            <a:r>
              <a:rPr lang="en-US" dirty="0">
                <a:hlinkClick r:id="rId7"/>
              </a:rPr>
              <a:t>://guidetodatamining.com</a:t>
            </a:r>
            <a:r>
              <a:rPr lang="en-US" dirty="0" smtClean="0">
                <a:hlinkClick r:id="rId7"/>
              </a:rPr>
              <a:t>/</a:t>
            </a:r>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1565733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315200" cy="1154097"/>
          </a:xfrm>
        </p:spPr>
        <p:txBody>
          <a:bodyPr/>
          <a:lstStyle/>
          <a:p>
            <a:r>
              <a:rPr lang="en-US" dirty="0" smtClean="0">
                <a:solidFill>
                  <a:schemeClr val="accent4">
                    <a:lumMod val="40000"/>
                    <a:lumOff val="60000"/>
                  </a:schemeClr>
                </a:solidFill>
              </a:rPr>
              <a:t>Final Message</a:t>
            </a:r>
            <a:endParaRPr lang="en-US" dirty="0">
              <a:solidFill>
                <a:schemeClr val="accent4">
                  <a:lumMod val="40000"/>
                  <a:lumOff val="60000"/>
                </a:schemeClr>
              </a:solidFill>
            </a:endParaRPr>
          </a:p>
        </p:txBody>
      </p:sp>
      <p:sp>
        <p:nvSpPr>
          <p:cNvPr id="3" name="Content Placeholder 2"/>
          <p:cNvSpPr>
            <a:spLocks noGrp="1"/>
          </p:cNvSpPr>
          <p:nvPr>
            <p:ph idx="1"/>
          </p:nvPr>
        </p:nvSpPr>
        <p:spPr>
          <a:xfrm>
            <a:off x="914400" y="1676400"/>
            <a:ext cx="7315200" cy="3539527"/>
          </a:xfrm>
        </p:spPr>
        <p:txBody>
          <a:bodyPr>
            <a:normAutofit lnSpcReduction="10000"/>
          </a:bodyPr>
          <a:lstStyle/>
          <a:p>
            <a:pPr lvl="1"/>
            <a:r>
              <a:rPr lang="en-US" dirty="0" smtClean="0"/>
              <a:t>Improvements happens one step at a time and they do so in annoyingly small chunks. </a:t>
            </a:r>
          </a:p>
          <a:p>
            <a:pPr lvl="1"/>
            <a:endParaRPr lang="en-US" dirty="0" smtClean="0"/>
          </a:p>
          <a:p>
            <a:pPr lvl="1"/>
            <a:r>
              <a:rPr lang="en-US" dirty="0" smtClean="0"/>
              <a:t>Tell yourself that even when the cup is empty, it is still filled to the brim with gases.</a:t>
            </a:r>
            <a:endParaRPr lang="en-US" dirty="0"/>
          </a:p>
          <a:p>
            <a:pPr lvl="1"/>
            <a:endParaRPr lang="en-US" dirty="0"/>
          </a:p>
          <a:p>
            <a:pPr lvl="1"/>
            <a:r>
              <a:rPr lang="en-US" dirty="0" smtClean="0"/>
              <a:t>Procrastination – Those big contiguous blocks of time we convince ourselves do not exist. Grab any opportunity you can, no matter how small it is.</a:t>
            </a:r>
          </a:p>
          <a:p>
            <a:pPr lvl="1"/>
            <a:endParaRPr lang="en-US" dirty="0" smtClean="0"/>
          </a:p>
          <a:p>
            <a:pPr lvl="1"/>
            <a:r>
              <a:rPr lang="en-US" dirty="0" smtClean="0"/>
              <a:t>Know that when the going gets tough, it is normal and you are not alone.</a:t>
            </a:r>
            <a:endParaRPr lang="en-US" dirty="0"/>
          </a:p>
        </p:txBody>
      </p:sp>
    </p:spTree>
    <p:extLst>
      <p:ext uri="{BB962C8B-B14F-4D97-AF65-F5344CB8AC3E}">
        <p14:creationId xmlns:p14="http://schemas.microsoft.com/office/powerpoint/2010/main" val="27410401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7696200" cy="685800"/>
          </a:xfrm>
        </p:spPr>
        <p:txBody>
          <a:bodyPr>
            <a:normAutofit fontScale="90000"/>
          </a:bodyPr>
          <a:lstStyle/>
          <a:p>
            <a:r>
              <a:rPr lang="en-US" dirty="0" smtClean="0"/>
              <a:t>Encouragements</a:t>
            </a:r>
            <a:endParaRPr lang="en-US" dirty="0"/>
          </a:p>
        </p:txBody>
      </p:sp>
      <p:pic>
        <p:nvPicPr>
          <p:cNvPr id="2050" name="Picture 2" descr="C:\Users\Kelvin Bey\Google Drive\GRUMPY CODES\001\FRAME 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95400"/>
            <a:ext cx="2433404" cy="24334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76600" y="1295400"/>
            <a:ext cx="5715000" cy="2862322"/>
          </a:xfrm>
          <a:prstGeom prst="rect">
            <a:avLst/>
          </a:prstGeom>
          <a:noFill/>
        </p:spPr>
        <p:txBody>
          <a:bodyPr wrap="square" rtlCol="0">
            <a:spAutoFit/>
          </a:bodyPr>
          <a:lstStyle/>
          <a:p>
            <a:r>
              <a:rPr lang="en-US" dirty="0" smtClean="0"/>
              <a:t>Check out </a:t>
            </a:r>
            <a:r>
              <a:rPr lang="en-US" b="1" i="1" u="sng" dirty="0" smtClean="0"/>
              <a:t>Grumpy Codes</a:t>
            </a:r>
            <a:r>
              <a:rPr lang="en-US" dirty="0" smtClean="0"/>
              <a:t>:</a:t>
            </a:r>
          </a:p>
          <a:p>
            <a:endParaRPr lang="en-US" dirty="0"/>
          </a:p>
          <a:p>
            <a:r>
              <a:rPr lang="en-US" dirty="0" err="1" smtClean="0"/>
              <a:t>Tapastic</a:t>
            </a:r>
            <a:r>
              <a:rPr lang="en-US" dirty="0" smtClean="0"/>
              <a:t> - </a:t>
            </a:r>
          </a:p>
          <a:p>
            <a:r>
              <a:rPr lang="en-US" dirty="0">
                <a:hlinkClick r:id="rId3"/>
              </a:rPr>
              <a:t>https://</a:t>
            </a:r>
            <a:r>
              <a:rPr lang="en-US" dirty="0" smtClean="0">
                <a:hlinkClick r:id="rId3"/>
              </a:rPr>
              <a:t>tapas.io/series/Grumpy-Codes</a:t>
            </a:r>
            <a:endParaRPr lang="en-US" dirty="0" smtClean="0"/>
          </a:p>
          <a:p>
            <a:endParaRPr lang="en-US" dirty="0"/>
          </a:p>
          <a:p>
            <a:r>
              <a:rPr lang="en-US" dirty="0" smtClean="0"/>
              <a:t>Instagram – </a:t>
            </a:r>
          </a:p>
          <a:p>
            <a:r>
              <a:rPr lang="en-US" dirty="0" smtClean="0"/>
              <a:t>@</a:t>
            </a:r>
            <a:r>
              <a:rPr lang="en-US" dirty="0" err="1" smtClean="0"/>
              <a:t>cardboardvoice</a:t>
            </a:r>
            <a:endParaRPr lang="en-US" dirty="0" smtClean="0"/>
          </a:p>
          <a:p>
            <a:endParaRPr lang="en-US" dirty="0"/>
          </a:p>
          <a:p>
            <a:r>
              <a:rPr lang="en-US" dirty="0" smtClean="0"/>
              <a:t>Email – </a:t>
            </a:r>
          </a:p>
          <a:p>
            <a:r>
              <a:rPr lang="en-US" dirty="0" smtClean="0"/>
              <a:t>cardboardmails@gmail.com</a:t>
            </a:r>
            <a:endParaRPr lang="en-US" dirty="0"/>
          </a:p>
        </p:txBody>
      </p:sp>
      <p:pic>
        <p:nvPicPr>
          <p:cNvPr id="2051" name="Picture 3" descr="C:\Users\Kelvin Bey\Google Drive\GRUMPY CODES\006\006 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0428" y="4157722"/>
            <a:ext cx="2502924" cy="25029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Kelvin Bey\Desktop\VISUALIZED DREAMS\MAY PRACTICE\MISCELLANEOUS\SHOCK-SELFIE-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819400"/>
            <a:ext cx="742760" cy="74276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elvin Bey\Google Drive\GRUMPY CODES\004\004 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7607" y="3429000"/>
            <a:ext cx="2370806" cy="2370806"/>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C:\Users\Kelvin Bey\Google Drive\GRUMPY CODES\010\010 00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7400" y="4157722"/>
            <a:ext cx="2226328" cy="222632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9" name="Picture 5" descr="C:\Users\Kelvin Bey\Google Drive\GRUMPY CODES\009\009 0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8493" y="4495800"/>
            <a:ext cx="2292471" cy="2292471"/>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6261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1143000"/>
            <a:ext cx="7315200" cy="2595025"/>
          </a:xfrm>
        </p:spPr>
        <p:txBody>
          <a:bodyPr>
            <a:normAutofit/>
          </a:bodyPr>
          <a:lstStyle/>
          <a:p>
            <a:r>
              <a:rPr lang="en-US" sz="8000" dirty="0" smtClean="0"/>
              <a:t>Thank you!</a:t>
            </a:r>
            <a:endParaRPr lang="en-US" sz="80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425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315200" cy="1154097"/>
          </a:xfrm>
        </p:spPr>
        <p:txBody>
          <a:bodyPr>
            <a:normAutofit/>
          </a:bodyPr>
          <a:lstStyle/>
          <a:p>
            <a:r>
              <a:rPr lang="en-US" dirty="0" smtClean="0">
                <a:solidFill>
                  <a:srgbClr val="FF5050"/>
                </a:solidFill>
              </a:rPr>
              <a:t>Speaking it right</a:t>
            </a:r>
            <a:endParaRPr lang="en-US" dirty="0">
              <a:solidFill>
                <a:srgbClr val="FF5050"/>
              </a:solidFill>
            </a:endParaRPr>
          </a:p>
        </p:txBody>
      </p:sp>
      <p:sp>
        <p:nvSpPr>
          <p:cNvPr id="3" name="Content Placeholder 2"/>
          <p:cNvSpPr>
            <a:spLocks noGrp="1"/>
          </p:cNvSpPr>
          <p:nvPr>
            <p:ph idx="1"/>
          </p:nvPr>
        </p:nvSpPr>
        <p:spPr>
          <a:xfrm>
            <a:off x="762000" y="1676400"/>
            <a:ext cx="7315200" cy="3539527"/>
          </a:xfrm>
        </p:spPr>
        <p:txBody>
          <a:bodyPr/>
          <a:lstStyle/>
          <a:p>
            <a:r>
              <a:rPr lang="en-US" dirty="0" smtClean="0"/>
              <a:t>However, keep in mind that the main drawback is that the computer, while it is extremely fast in its operations, is </a:t>
            </a:r>
            <a:r>
              <a:rPr lang="en-US" dirty="0" smtClean="0">
                <a:solidFill>
                  <a:srgbClr val="FF0000"/>
                </a:solidFill>
              </a:rPr>
              <a:t>ridiculously dumb</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73" y="3055068"/>
            <a:ext cx="5505852" cy="3024340"/>
          </a:xfrm>
          <a:prstGeom prst="rect">
            <a:avLst/>
          </a:prstGeom>
        </p:spPr>
      </p:pic>
    </p:spTree>
    <p:extLst>
      <p:ext uri="{BB962C8B-B14F-4D97-AF65-F5344CB8AC3E}">
        <p14:creationId xmlns:p14="http://schemas.microsoft.com/office/powerpoint/2010/main" val="833220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33400"/>
            <a:ext cx="8396591" cy="2595025"/>
          </a:xfrm>
        </p:spPr>
        <p:txBody>
          <a:bodyPr>
            <a:normAutofit/>
          </a:bodyPr>
          <a:lstStyle/>
          <a:p>
            <a:r>
              <a:rPr lang="en-US" sz="3200" dirty="0" smtClean="0">
                <a:solidFill>
                  <a:srgbClr val="FF5050"/>
                </a:solidFill>
              </a:rPr>
              <a:t>Therefore, coding it right is vitally important in programming.</a:t>
            </a:r>
            <a:endParaRPr lang="en-US" sz="3200" dirty="0">
              <a:solidFill>
                <a:srgbClr val="FF5050"/>
              </a:solidFill>
            </a:endParaRPr>
          </a:p>
        </p:txBody>
      </p:sp>
      <p:sp>
        <p:nvSpPr>
          <p:cNvPr id="3" name="Subtitle 2"/>
          <p:cNvSpPr>
            <a:spLocks noGrp="1"/>
          </p:cNvSpPr>
          <p:nvPr>
            <p:ph type="subTitle" idx="1"/>
          </p:nvPr>
        </p:nvSpPr>
        <p:spPr>
          <a:xfrm>
            <a:off x="609600" y="3505200"/>
            <a:ext cx="7315200" cy="1144632"/>
          </a:xfrm>
        </p:spPr>
        <p:txBody>
          <a:bodyPr/>
          <a:lstStyle/>
          <a:p>
            <a:r>
              <a:rPr lang="en-US" dirty="0" smtClean="0"/>
              <a:t>Much like having clear communication in English or Mother </a:t>
            </a:r>
            <a:r>
              <a:rPr lang="en-US" dirty="0"/>
              <a:t>T</a:t>
            </a:r>
            <a:r>
              <a:rPr lang="en-US" dirty="0" smtClean="0"/>
              <a:t>ongue.</a:t>
            </a:r>
            <a:endParaRPr lang="en-US" dirty="0"/>
          </a:p>
        </p:txBody>
      </p:sp>
    </p:spTree>
    <p:extLst>
      <p:ext uri="{BB962C8B-B14F-4D97-AF65-F5344CB8AC3E}">
        <p14:creationId xmlns:p14="http://schemas.microsoft.com/office/powerpoint/2010/main" val="3300323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315200" cy="1154097"/>
          </a:xfrm>
        </p:spPr>
        <p:txBody>
          <a:bodyPr/>
          <a:lstStyle/>
          <a:p>
            <a:r>
              <a:rPr lang="en-US" dirty="0" smtClean="0">
                <a:solidFill>
                  <a:srgbClr val="FF5050"/>
                </a:solidFill>
              </a:rPr>
              <a:t>Why Learn Python?</a:t>
            </a:r>
            <a:endParaRPr lang="en-US" dirty="0">
              <a:solidFill>
                <a:srgbClr val="FF5050"/>
              </a:solidFill>
            </a:endParaRPr>
          </a:p>
        </p:txBody>
      </p:sp>
      <p:sp>
        <p:nvSpPr>
          <p:cNvPr id="3" name="Content Placeholder 2"/>
          <p:cNvSpPr>
            <a:spLocks noGrp="1"/>
          </p:cNvSpPr>
          <p:nvPr>
            <p:ph idx="1"/>
          </p:nvPr>
        </p:nvSpPr>
        <p:spPr>
          <a:xfrm>
            <a:off x="609600" y="1752600"/>
            <a:ext cx="7315200" cy="3539527"/>
          </a:xfrm>
        </p:spPr>
        <p:txBody>
          <a:bodyPr/>
          <a:lstStyle/>
          <a:p>
            <a:r>
              <a:rPr lang="en-US" dirty="0" smtClean="0"/>
              <a:t>Python is a </a:t>
            </a:r>
            <a:r>
              <a:rPr lang="en-US" dirty="0" smtClean="0">
                <a:solidFill>
                  <a:srgbClr val="FFFF00"/>
                </a:solidFill>
              </a:rPr>
              <a:t>beginner-friendly</a:t>
            </a:r>
            <a:r>
              <a:rPr lang="en-US" dirty="0" smtClean="0"/>
              <a:t> and far more </a:t>
            </a:r>
            <a:r>
              <a:rPr lang="en-US" dirty="0" smtClean="0">
                <a:solidFill>
                  <a:srgbClr val="FFFF00"/>
                </a:solidFill>
              </a:rPr>
              <a:t>human-readable</a:t>
            </a:r>
            <a:r>
              <a:rPr lang="en-US" dirty="0" smtClean="0"/>
              <a:t> language.</a:t>
            </a:r>
          </a:p>
          <a:p>
            <a:r>
              <a:rPr lang="en-US" dirty="0" smtClean="0"/>
              <a:t>Python is </a:t>
            </a:r>
            <a:r>
              <a:rPr lang="en-US" dirty="0" smtClean="0">
                <a:solidFill>
                  <a:srgbClr val="FFFF00"/>
                </a:solidFill>
              </a:rPr>
              <a:t>open-source</a:t>
            </a:r>
            <a:r>
              <a:rPr lang="en-US" dirty="0" smtClean="0"/>
              <a:t>.</a:t>
            </a:r>
          </a:p>
          <a:p>
            <a:r>
              <a:rPr lang="en-US" dirty="0" smtClean="0"/>
              <a:t>It is used successfully in </a:t>
            </a:r>
            <a:r>
              <a:rPr lang="en-US" dirty="0" smtClean="0">
                <a:solidFill>
                  <a:srgbClr val="FFFF00"/>
                </a:solidFill>
              </a:rPr>
              <a:t>thousands of real-world business</a:t>
            </a:r>
            <a:r>
              <a:rPr lang="en-US" dirty="0" smtClean="0"/>
              <a:t> applications around the world, including many large and mission critical systems.</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455" y="3810000"/>
            <a:ext cx="2743200" cy="2743200"/>
          </a:xfrm>
          <a:prstGeom prst="rect">
            <a:avLst/>
          </a:prstGeom>
        </p:spPr>
      </p:pic>
    </p:spTree>
    <p:extLst>
      <p:ext uri="{BB962C8B-B14F-4D97-AF65-F5344CB8AC3E}">
        <p14:creationId xmlns:p14="http://schemas.microsoft.com/office/powerpoint/2010/main" val="40744297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Custom 1">
      <a:majorFont>
        <a:latin typeface="Consolas"/>
        <a:ea typeface="方正舒体"/>
        <a:cs typeface=""/>
      </a:majorFont>
      <a:minorFont>
        <a:latin typeface="Consolas"/>
        <a:ea typeface="方正舒体"/>
        <a:cs typeface=""/>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748</TotalTime>
  <Words>3132</Words>
  <Application>Microsoft Office PowerPoint</Application>
  <PresentationFormat>On-screen Show (4:3)</PresentationFormat>
  <Paragraphs>653</Paragraphs>
  <Slides>65</Slides>
  <Notes>13</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Perspective</vt:lpstr>
      <vt:lpstr>Python Confidence Course</vt:lpstr>
      <vt:lpstr>A Bit About Myself</vt:lpstr>
      <vt:lpstr>Course Overview </vt:lpstr>
      <vt:lpstr>What is Programming?</vt:lpstr>
      <vt:lpstr>But why speak to the computer?</vt:lpstr>
      <vt:lpstr>But why speak to the computer?</vt:lpstr>
      <vt:lpstr>Speaking it right</vt:lpstr>
      <vt:lpstr>Therefore, coding it right is vitally important in programming.</vt:lpstr>
      <vt:lpstr>Why Learn Python?</vt:lpstr>
      <vt:lpstr>Who Uses Python?</vt:lpstr>
      <vt:lpstr>And of course... </vt:lpstr>
      <vt:lpstr>Therefore, it is a language which is easy-to-learn and widely-used.</vt:lpstr>
      <vt:lpstr>What is Python?</vt:lpstr>
      <vt:lpstr>Brief History of Python</vt:lpstr>
      <vt:lpstr>Basics</vt:lpstr>
      <vt:lpstr>Setting up</vt:lpstr>
      <vt:lpstr>Run Cycle of a Python Program</vt:lpstr>
      <vt:lpstr>Run Cycle of Other Programs</vt:lpstr>
      <vt:lpstr>Python Identifiers</vt:lpstr>
      <vt:lpstr>Practices</vt:lpstr>
      <vt:lpstr>Naming Conventions</vt:lpstr>
      <vt:lpstr>Lines and Indentation</vt:lpstr>
      <vt:lpstr>Data Types</vt:lpstr>
      <vt:lpstr>Numbers</vt:lpstr>
      <vt:lpstr>Numbers</vt:lpstr>
      <vt:lpstr>Strings</vt:lpstr>
      <vt:lpstr>Lists</vt:lpstr>
      <vt:lpstr>Basic Operators</vt:lpstr>
      <vt:lpstr>Arithmetic Operators</vt:lpstr>
      <vt:lpstr>Comparison Operators</vt:lpstr>
      <vt:lpstr>Assignment Operators</vt:lpstr>
      <vt:lpstr>Let’s start coding!</vt:lpstr>
      <vt:lpstr>Basic Functionalities</vt:lpstr>
      <vt:lpstr>Hello World (Outputting)</vt:lpstr>
      <vt:lpstr>Inputting</vt:lpstr>
      <vt:lpstr>Mathematical Calculations</vt:lpstr>
      <vt:lpstr>Exercise 1</vt:lpstr>
      <vt:lpstr>Strings</vt:lpstr>
      <vt:lpstr>Exercise 2</vt:lpstr>
      <vt:lpstr>Lists</vt:lpstr>
      <vt:lpstr>Conditional Statements</vt:lpstr>
      <vt:lpstr>Exercise 3</vt:lpstr>
      <vt:lpstr>Looping</vt:lpstr>
      <vt:lpstr>Looping</vt:lpstr>
      <vt:lpstr>Exercise 4</vt:lpstr>
      <vt:lpstr>Object-Oriented Programming (OOP)(Philosophy)</vt:lpstr>
      <vt:lpstr>Why is it called OOP?</vt:lpstr>
      <vt:lpstr>4 Fundamental OOP Concepts</vt:lpstr>
      <vt:lpstr>Object-Oriented Programming (OOP)(Designer Mode)</vt:lpstr>
      <vt:lpstr>Introduction to Class</vt:lpstr>
      <vt:lpstr>Introduction to Class (Part 2)</vt:lpstr>
      <vt:lpstr>Let’s start being designers!</vt:lpstr>
      <vt:lpstr>Half-Full Cup (Attributes)</vt:lpstr>
      <vt:lpstr>Half-Full Cup (Constructor)</vt:lpstr>
      <vt:lpstr>Half-Full Cup (Accessors)</vt:lpstr>
      <vt:lpstr>Half-Full Cup (Mutator)</vt:lpstr>
      <vt:lpstr>Half-Full Cup (Client Class)</vt:lpstr>
      <vt:lpstr>Exercise 5 (Final) </vt:lpstr>
      <vt:lpstr>Exercise 5 (Final) - Solution</vt:lpstr>
      <vt:lpstr>Exercise 5 (Final) - Solution</vt:lpstr>
      <vt:lpstr>Conclusion</vt:lpstr>
      <vt:lpstr>Resources</vt:lpstr>
      <vt:lpstr>Final Message</vt:lpstr>
      <vt:lpstr>Encouragements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Kelvin Bey</dc:creator>
  <cp:lastModifiedBy>Kelvin Bey</cp:lastModifiedBy>
  <cp:revision>61</cp:revision>
  <dcterms:created xsi:type="dcterms:W3CDTF">2017-06-18T05:39:12Z</dcterms:created>
  <dcterms:modified xsi:type="dcterms:W3CDTF">2017-06-23T16:19:09Z</dcterms:modified>
</cp:coreProperties>
</file>